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gif" ContentType="image/gif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ata6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drawing6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layout6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quickStyle4.xml" ContentType="application/vnd.openxmlformats-officedocument.drawingml.diagramStyle+xml"/>
  <Override PartName="/ppt/diagrams/quickStyle5.xml" ContentType="application/vnd.openxmlformats-officedocument.drawingml.diagramStyle+xml"/>
  <Override PartName="/ppt/diagrams/quickStyle6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4.11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  <p:sldMasterId id="2147483801" r:id="rId2"/>
  </p:sldMasterIdLst>
  <p:notesMasterIdLst>
    <p:notesMasterId r:id="rId3"/>
  </p:notesMasterIdLst>
  <p:sldIdLst>
    <p:sldId id="259" r:id="rId4"/>
    <p:sldId id="262" r:id="rId5"/>
    <p:sldId id="265" r:id="rId6"/>
    <p:sldId id="268" r:id="rId7"/>
    <p:sldId id="271" r:id="rId8"/>
    <p:sldId id="274" r:id="rId9"/>
    <p:sldId id="277" r:id="rId10"/>
    <p:sldId id="280" r:id="rId11"/>
    <p:sldId id="283" r:id="rId12"/>
    <p:sldId id="286" r:id="rId13"/>
    <p:sldId id="289" r:id="rId14"/>
    <p:sldId id="292" r:id="rId15"/>
    <p:sldId id="295" r:id="rId16"/>
    <p:sldId id="298" r:id="rId17"/>
    <p:sldId id="301" r:id="rId18"/>
  </p:sldIdLst>
  <p:sldSz cx="12192000" cy="6858000"/>
  <p:notesSz cx="6858000" cy="9144000"/>
  <p:custDataLst>
    <p:tags r:id="rId1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extLs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3B4B98B0-60AC-42C2-AFA5-B58CD77FA1E5}" styleName="Light Style 1 - Accent 1">
    <a:wholeTbl>
      <a:tcTxStyle>
        <a:fontRef idx="minor"/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fill>
          <a:solidFill>
            <a:schemeClr val="accent1">
              <a:alpha val="20000"/>
            </a:schemeClr>
          </a:solidFill>
        </a:fill>
      </a:tcStyle>
    </a:band1H>
    <a:band1V>
      <a:tcStyle>
        <a:fill>
          <a:solidFill>
            <a:schemeClr val="accent1">
              <a:alpha val="20000"/>
            </a:schemeClr>
          </a:solidFill>
        </a:fill>
      </a:tcStyle>
    </a:band1V>
    <a:lastCol>
      <a:tcTxStyle b="on"/>
    </a:lastCol>
    <a:firstCol>
      <a:tcTxStyle b="on"/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/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  <p:guideLst>
        <p:guide orient="horz" pos="2160"/>
        <p:guide pos="2880"/>
      </p:guideLst>
    </p:cSldViewPr>
  </p:slide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slide" Target="slides/slide12.xml" /><Relationship Id="rId16" Type="http://schemas.openxmlformats.org/officeDocument/2006/relationships/slide" Target="slides/slide13.xml" /><Relationship Id="rId17" Type="http://schemas.openxmlformats.org/officeDocument/2006/relationships/slide" Target="slides/slide14.xml" /><Relationship Id="rId18" Type="http://schemas.openxmlformats.org/officeDocument/2006/relationships/slide" Target="slides/slide15.xml" /><Relationship Id="rId19" Type="http://schemas.openxmlformats.org/officeDocument/2006/relationships/tags" Target="tags/tag1.xml" /><Relationship Id="rId2" Type="http://schemas.openxmlformats.org/officeDocument/2006/relationships/slideMaster" Target="slideMasters/slideMaster2.xml" /><Relationship Id="rId20" Type="http://schemas.openxmlformats.org/officeDocument/2006/relationships/presProps" Target="presProps.xml" /><Relationship Id="rId21" Type="http://schemas.openxmlformats.org/officeDocument/2006/relationships/viewProps" Target="viewProps.xml" /><Relationship Id="rId22" Type="http://schemas.openxmlformats.org/officeDocument/2006/relationships/theme" Target="theme/theme1.xml" /><Relationship Id="rId23" Type="http://schemas.openxmlformats.org/officeDocument/2006/relationships/tableStyles" Target="tableStyles.xml" /><Relationship Id="rId3" Type="http://schemas.openxmlformats.org/officeDocument/2006/relationships/notesMaster" Target="notesMasters/notesMaster1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Relationship Id="rId2" Type="http://schemas.microsoft.com/office/2011/relationships/chartColorStyle" Target="colors1.xml" /><Relationship Id="rId3" Type="http://schemas.microsoft.com/office/2011/relationships/chartStyle" Target="style1.xml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Relationship Id="rId2" Type="http://schemas.microsoft.com/office/2011/relationships/chartColorStyle" Target="colors2.xml" /><Relationship Id="rId3" Type="http://schemas.microsoft.com/office/2011/relationships/chartStyle" Target="style2.xml" /></Relationships>
</file>

<file path=ppt/charts/_rels/chart3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3.xlsx" /><Relationship Id="rId2" Type="http://schemas.microsoft.com/office/2011/relationships/chartColorStyle" Target="colors3.xml" /><Relationship Id="rId3" Type="http://schemas.microsoft.com/office/2011/relationships/chartStyle" Target="style3.xml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noFill/>
        <a:ln>
          <a:noFill/>
        </a:ln>
        <a:effectLst/>
      </c:spPr>
    </c:floor>
    <c:sideWall>
      <c:thickness val="0"/>
      <c:spPr>
        <a:noFill/>
        <a:ln>
          <a:noFill/>
        </a:ln>
        <a:effectLst/>
      </c:spPr>
    </c:sideWall>
    <c:backWall>
      <c:thickness val="0"/>
      <c:spPr>
        <a:noFill/>
        <a:ln>
          <a:noFill/>
        </a:ln>
        <a:effectLst/>
      </c:spPr>
    </c:backWall>
    <c:plotArea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spPr>
              <a:solidFill>
                <a:schemeClr val="accent5"/>
              </a:solidFill>
              <a:ln>
                <a:noFill/>
              </a:ln>
              <a:effectLst/>
            </c:spPr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5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6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7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8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9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10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p>
                <a:pPr>
                  <a:defRPr sz="1197" b="0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</c:spPr>
                </c15:leaderLines>
              </c:ext>
            </c:extLst>
          </c:dLbls>
          <c:cat>
            <c:strRef>
              <c:f>Лист1!$A$2:$A$12</c:f>
              <c:strCache>
                <c:ptCount val="11"/>
                <c:pt idx="0">
                  <c:v>Приморский край </c:v>
                </c:pt>
                <c:pt idx="1">
                  <c:v>Сахалинская область</c:v>
                </c:pt>
                <c:pt idx="2">
                  <c:v>Амурская область</c:v>
                </c:pt>
                <c:pt idx="3">
                  <c:v>Хабаровский край</c:v>
                </c:pt>
                <c:pt idx="4">
                  <c:v>Республика Бурятия</c:v>
                </c:pt>
                <c:pt idx="5">
                  <c:v>Забайкальский край</c:v>
                </c:pt>
                <c:pt idx="6">
                  <c:v>Республика Саха (Якутия)</c:v>
                </c:pt>
                <c:pt idx="7">
                  <c:v>Магаданская область</c:v>
                </c:pt>
                <c:pt idx="8">
                  <c:v>Камчатский край</c:v>
                </c:pt>
                <c:pt idx="9">
                  <c:v>Еврейская автономная область</c:v>
                </c:pt>
                <c:pt idx="10">
                  <c:v>Чукотский автономный округ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135</c:v>
                </c:pt>
                <c:pt idx="1">
                  <c:v>132</c:v>
                </c:pt>
                <c:pt idx="2">
                  <c:v>113</c:v>
                </c:pt>
                <c:pt idx="3">
                  <c:v>109</c:v>
                </c:pt>
                <c:pt idx="4">
                  <c:v>107.5</c:v>
                </c:pt>
                <c:pt idx="5">
                  <c:v>105</c:v>
                </c:pt>
                <c:pt idx="6">
                  <c:v>84</c:v>
                </c:pt>
                <c:pt idx="7">
                  <c:v>81.5</c:v>
                </c:pt>
                <c:pt idx="8">
                  <c:v>70</c:v>
                </c:pt>
                <c:pt idx="9">
                  <c:v>32.5</c:v>
                </c:pt>
                <c:pt idx="10">
                  <c:v>14.5</c:v>
                </c:pt>
              </c:numCache>
            </c:numRef>
          </c:val>
          <c:shape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gapDepth/>
        <c:shape/>
        <c:axId val="-404464384"/>
        <c:axId val="-404469280"/>
        <c:axId val="0"/>
      </c:bar3DChart>
      <c:catAx>
        <c:axId val="-404464384"/>
        <c:scaling>
          <c:orientation/>
        </c:scaling>
        <c:delete val="0"/>
        <c:axPos val="b"/>
        <c:numFmt formatCode="General" sourceLinked="1"/>
        <c:majorTickMark val="none"/>
        <c:minorTickMark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p>
            <a:pPr>
              <a:defRPr sz="1197" b="0" i="0" u="none" strike="noStrike" kern="1200" baseline="0" smtId="429496729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404469280"/>
        <c:crosses val="autoZero"/>
        <c:auto val="0"/>
        <c:lblAlgn val="ctr"/>
        <c:lblOffset/>
        <c:noMultiLvlLbl val="0"/>
      </c:catAx>
      <c:valAx>
        <c:axId val="-404469280"/>
        <c:scaling>
          <c:orientation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crossAx val="-404464384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chemeClr val="accent2"/>
                </a:gs>
                <a:gs pos="100000">
                  <a:schemeClr val="accent2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dLbl>
              <c:idx val="0"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1"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2"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3"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4"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p>
                <a:pPr>
                  <a:defRPr sz="2800" b="1" i="0" u="none" strike="noStrike" kern="1200" baseline="0" smtId="4294967295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2023 (факт)</c:v>
                </c:pt>
                <c:pt idx="1">
                  <c:v>2024 (оценка)</c:v>
                </c:pt>
                <c:pt idx="2">
                  <c:v>2025 (прогноз)</c:v>
                </c:pt>
                <c:pt idx="3">
                  <c:v>2026 (прогноз)</c:v>
                </c:pt>
                <c:pt idx="4">
                  <c:v>2027 (прогноз)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 formatCode="0.0">
                  <c:v>4</c:v>
                </c:pt>
                <c:pt idx="1">
                  <c:v>4.1</c:v>
                </c:pt>
                <c:pt idx="2">
                  <c:v>3.8</c:v>
                </c:pt>
                <c:pt idx="3">
                  <c:v>4.7</c:v>
                </c:pt>
                <c:pt idx="4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41"/>
        <c:overlap/>
        <c:axId val="-404472544"/>
        <c:axId val="-404463840"/>
      </c:barChart>
      <c:catAx>
        <c:axId val="-404472544"/>
        <c:scaling>
          <c:orientation/>
        </c:scaling>
        <c:delete val="0"/>
        <c:axPos val="b"/>
        <c:numFmt formatCode="General" sourceLinked="1"/>
        <c:majorTickMark val="none"/>
        <c:minorTickMark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p>
            <a:pPr>
              <a:defRPr sz="1197" b="0" i="0" u="none" strike="noStrike" kern="1200" baseline="0" smtId="4294967295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ru-RU"/>
          </a:p>
        </c:txPr>
        <c:crossAx val="-404463840"/>
        <c:crosses val="autoZero"/>
        <c:auto val="0"/>
        <c:lblAlgn val="ctr"/>
        <c:lblOffset/>
        <c:noMultiLvlLbl val="0"/>
      </c:catAx>
      <c:valAx>
        <c:axId val="-404463840"/>
        <c:scaling>
          <c:orientation/>
        </c:scaling>
        <c:delete val="1"/>
        <c:axPos val="l"/>
        <c:numFmt formatCode="0.0" sourceLinked="1"/>
        <c:majorTickMark val="none"/>
        <c:minorTickMark val="none"/>
        <c:crossAx val="-404472544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социальная сфера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1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2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3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4"/>
              <c:layout>
                <c:manualLayout>
                  <c:x val="-0.002642706036567688"/>
                  <c:y val="-0.007031249348074198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p>
                <a:pPr>
                  <a:defRPr sz="2000" b="1" i="0" u="none" strike="noStrike" kern="1200" baseline="0" smtId="4294967295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2027 (ЗАКОН)</c:v>
                </c:pt>
                <c:pt idx="1">
                  <c:v>2026 (ЗАКОН)</c:v>
                </c:pt>
                <c:pt idx="2">
                  <c:v>2025 (ЗАКОН)</c:v>
                </c:pt>
                <c:pt idx="3">
                  <c:v>2024 (план*)</c:v>
                </c:pt>
                <c:pt idx="4">
                  <c:v>2023 (факт)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 formatCode="0.0">
                  <c:v>63</c:v>
                </c:pt>
                <c:pt idx="1">
                  <c:v>61.8</c:v>
                </c:pt>
                <c:pt idx="2">
                  <c:v>71.9</c:v>
                </c:pt>
                <c:pt idx="3">
                  <c:v>70.6</c:v>
                </c:pt>
                <c:pt idx="4">
                  <c:v>77.1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прочие отрасли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1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2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3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4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p>
                <a:pPr>
                  <a:defRPr sz="2000" b="1" i="0" u="none" strike="noStrike" kern="1200" baseline="0" smtId="4294967295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2027 (ЗАКОН)</c:v>
                </c:pt>
                <c:pt idx="1">
                  <c:v>2026 (ЗАКОН)</c:v>
                </c:pt>
                <c:pt idx="2">
                  <c:v>2025 (ЗАКОН)</c:v>
                </c:pt>
                <c:pt idx="3">
                  <c:v>2024 (план*)</c:v>
                </c:pt>
                <c:pt idx="4">
                  <c:v>2023 (факт)</c:v>
                </c:pt>
              </c:strCache>
            </c:strRef>
          </c:cat>
          <c:val>
            <c:numRef>
              <c:f>Лист1!$C$2:$C$6</c:f>
              <c:numCache>
                <c:formatCode>0.0</c:formatCode>
                <c:ptCount val="5"/>
                <c:pt idx="0" formatCode="General">
                  <c:v>51.8</c:v>
                </c:pt>
                <c:pt idx="1">
                  <c:v>50</c:v>
                </c:pt>
                <c:pt idx="2" formatCode="General">
                  <c:v>45.3</c:v>
                </c:pt>
                <c:pt idx="3" formatCode="General">
                  <c:v>48.9</c:v>
                </c:pt>
                <c:pt idx="4" formatCode="General">
                  <c:v>51.7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 val="100"/>
        <c:axId val="-404471456"/>
        <c:axId val="-404472000"/>
      </c:barChart>
      <c:catAx>
        <c:axId val="-404471456"/>
        <c:scaling>
          <c:orientation/>
        </c:scaling>
        <c:delete val="0"/>
        <c:axPos val="l"/>
        <c:numFmt formatCode="General" sourceLinked="1"/>
        <c:majorTickMark val="none"/>
        <c:minorTickMark val="none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p>
            <a:pPr>
              <a:defRPr sz="1197" b="0" i="0" u="none" strike="noStrike" kern="1200" baseline="0" smtId="429496729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404472000"/>
        <c:crosses val="autoZero"/>
        <c:auto val="0"/>
        <c:lblAlgn val="ctr"/>
        <c:lblOffset/>
        <c:noMultiLvlLbl val="0"/>
      </c:catAx>
      <c:valAx>
        <c:axId val="-404472000"/>
        <c:scaling>
          <c:orientation/>
        </c:scaling>
        <c:delete val="1"/>
        <c:axPos val="b"/>
        <c:numFmt formatCode="0.0" sourceLinked="1"/>
        <c:majorTickMark val="none"/>
        <c:minorTickMark val="none"/>
        <c:crossAx val="-404471456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p>
          <a:pPr>
            <a:defRPr sz="1197" b="0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a="http://schemas.openxmlformats.org/drawingml/2006/main" xmlns:cs="http://schemas.microsoft.com/office/drawing/2012/chartStyle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a="http://schemas.openxmlformats.org/drawingml/2006/main" xmlns:cs="http://schemas.microsoft.com/office/drawing/2012/chartStyle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a="http://schemas.openxmlformats.org/drawingml/2006/main" xmlns:cs="http://schemas.microsoft.com/office/drawing/2012/chartStyle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a="http://schemas.openxmlformats.org/drawingml/2006/main" xmlns:r="http://schemas.openxmlformats.org/officeDocument/2006/relationships" xmlns:cs="http://schemas.microsoft.com/office/drawing/2012/chartStyle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a="http://schemas.openxmlformats.org/drawingml/2006/main" xmlns:r="http://schemas.openxmlformats.org/officeDocument/2006/relationships" xmlns:cs="http://schemas.microsoft.com/office/drawing/2012/chartStyle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spPr/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a="http://schemas.openxmlformats.org/drawingml/2006/main" xmlns:r="http://schemas.openxmlformats.org/officeDocument/2006/relationships" xmlns:cs="http://schemas.microsoft.com/office/drawing/2012/chartStyle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a="http://schemas.openxmlformats.org/drawingml/2006/main" xmlns:dgm="http://schemas.openxmlformats.org/drawingml/2006/diagram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a="http://schemas.openxmlformats.org/drawingml/2006/main" xmlns:dgm="http://schemas.openxmlformats.org/drawingml/2006/diagram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a="http://schemas.openxmlformats.org/drawingml/2006/main" xmlns:dgm="http://schemas.openxmlformats.org/drawingml/2006/diagram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a="http://schemas.openxmlformats.org/drawingml/2006/main" xmlns:dgm="http://schemas.openxmlformats.org/drawingml/2006/diagram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a="http://schemas.openxmlformats.org/drawingml/2006/main" xmlns:dgm="http://schemas.openxmlformats.org/drawingml/2006/diagram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a="http://schemas.openxmlformats.org/drawingml/2006/main" xmlns:dgm="http://schemas.openxmlformats.org/drawingml/2006/diagram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dgm="http://schemas.openxmlformats.org/drawingml/2006/diagram">
  <dgm:ptLst>
    <dgm:pt modelId="{6A9456D9-1B8F-4020-B8EA-C25C0F2AFCEC}" type="doc">
      <dgm:prSet loTypeId="urn:microsoft.com/office/officeart/2005/8/layout/chevron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/>
      </dgm:t>
    </dgm:pt>
    <dgm:pt modelId="{B4030E0E-0B68-4C3F-B948-EF4F829DF633}" type="parTrans" cxnId="{17253589-2326-4336-A74E-F63C99D93F74}">
      <dgm:prSet/>
      <dgm:spPr/>
      <dgm:t>
        <a:bodyPr/>
        <a:lstStyle/>
        <a:p>
          <a:endParaRPr lang="ru-RU"/>
        </a:p>
      </dgm:t>
    </dgm:pt>
    <dgm:pt modelId="{11FE476C-37CC-4757-91C7-5274D0E2752A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sz="1600" b="0" smtClean="0"/>
            <a:t>I.</a:t>
          </a:r>
          <a:r>
            <a:rPr lang="ru-RU" sz="1600" b="0" smtClean="0"/>
            <a:t> РАЗРАБОТКА ПРОЕКТА БЮДЖЕТА</a:t>
          </a:r>
          <a:endParaRPr lang="ru-RU" sz="1600" b="0"/>
        </a:p>
      </dgm:t>
    </dgm:pt>
    <dgm:pt modelId="{19276B72-3A51-4F59-BEDC-740FB283408B}" type="sibTrans" cxnId="{17253589-2326-4336-A74E-F63C99D93F74}">
      <dgm:prSet/>
      <dgm:spPr/>
      <dgm:t>
        <a:bodyPr/>
        <a:lstStyle/>
        <a:p>
          <a:endParaRPr lang="ru-RU"/>
        </a:p>
      </dgm:t>
    </dgm:pt>
    <dgm:pt modelId="{B96A63D2-3984-4455-83B0-0C080ADAAF0D}" type="parTrans" cxnId="{7098B8E5-A27C-4685-A201-30174DDD1CDA}">
      <dgm:prSet/>
      <dgm:spPr/>
      <dgm:t>
        <a:bodyPr/>
        <a:lstStyle/>
        <a:p>
          <a:endParaRPr lang="ru-RU"/>
        </a:p>
      </dgm:t>
    </dgm:pt>
    <dgm:pt modelId="{C79D7C43-E08F-462D-98C7-BDE62A236194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sz="1500" b="0" smtClean="0"/>
            <a:t>II.</a:t>
          </a:r>
          <a:r>
            <a:rPr lang="ru-RU" sz="1500" b="0" smtClean="0"/>
            <a:t> РАССМОТРЕНИЕ ПРОЕКТА БЮДЖЕТА И ЕГО УТВЕРЖДЕНИЕ</a:t>
          </a:r>
          <a:endParaRPr lang="ru-RU" sz="1500" b="0"/>
        </a:p>
      </dgm:t>
    </dgm:pt>
    <dgm:pt modelId="{E5A3A804-ECCF-4011-AC75-B4597F16DC04}" type="sibTrans" cxnId="{7098B8E5-A27C-4685-A201-30174DDD1CDA}">
      <dgm:prSet/>
      <dgm:spPr/>
      <dgm:t>
        <a:bodyPr/>
        <a:lstStyle/>
        <a:p>
          <a:endParaRPr lang="ru-RU"/>
        </a:p>
      </dgm:t>
    </dgm:pt>
    <dgm:pt modelId="{4C87D0CC-E1F3-46E0-878D-CA7CB4B75A60}" type="parTrans" cxnId="{EF984E2E-D680-4DD0-A75F-99FDA7E498A0}">
      <dgm:prSet/>
      <dgm:spPr/>
      <dgm:t>
        <a:bodyPr/>
        <a:lstStyle/>
        <a:p>
          <a:endParaRPr lang="ru-RU"/>
        </a:p>
      </dgm:t>
    </dgm:pt>
    <dgm:pt modelId="{A7997727-0855-439A-9D70-4AAFB70002DE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sz="1600" b="0" smtClean="0"/>
            <a:t>III.</a:t>
          </a:r>
          <a:r>
            <a:rPr lang="ru-RU" sz="1600" b="0" smtClean="0"/>
            <a:t> ИСПОЛНЕНИЕ БЮДЖЕТА</a:t>
          </a:r>
          <a:endParaRPr lang="ru-RU" sz="1600" b="0"/>
        </a:p>
      </dgm:t>
    </dgm:pt>
    <dgm:pt modelId="{AF29D117-693A-4802-90D1-740033BEB054}" type="sibTrans" cxnId="{EF984E2E-D680-4DD0-A75F-99FDA7E498A0}">
      <dgm:prSet/>
      <dgm:spPr/>
      <dgm:t>
        <a:bodyPr/>
        <a:lstStyle/>
        <a:p>
          <a:endParaRPr lang="ru-RU"/>
        </a:p>
      </dgm:t>
    </dgm:pt>
    <dgm:pt modelId="{24B81B8C-13A6-43F5-97A1-5DFF14D1D874}" type="parTrans" cxnId="{72413708-051B-4273-9A87-B45DE68BF9C8}">
      <dgm:prSet/>
      <dgm:spPr/>
      <dgm:t>
        <a:bodyPr/>
        <a:lstStyle/>
        <a:p>
          <a:endParaRPr lang="ru-RU"/>
        </a:p>
      </dgm:t>
    </dgm:pt>
    <dgm:pt modelId="{CE65A5E4-AF1D-44D9-AA35-F422313A11DA}">
      <dgm:prSet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sz="1600" b="0" i="0" smtClean="0"/>
            <a:t>IV. </a:t>
          </a:r>
          <a:r>
            <a:rPr lang="ru-RU" sz="1600" b="0" i="0" smtClean="0"/>
            <a:t>ГОДОВАЯ ОТЧЕТНОСТЬ ОБ ИСПОЛНЕНИИ БЮДЖЕТА</a:t>
          </a:r>
          <a:endParaRPr lang="ru-RU" sz="1600" b="0" i="0"/>
        </a:p>
      </dgm:t>
    </dgm:pt>
    <dgm:pt modelId="{059BC10E-8614-410C-A0C1-5FE3F02923E5}" type="sibTrans" cxnId="{72413708-051B-4273-9A87-B45DE68BF9C8}">
      <dgm:prSet/>
      <dgm:spPr/>
      <dgm:t>
        <a:bodyPr/>
        <a:lstStyle/>
        <a:p>
          <a:endParaRPr lang="ru-RU"/>
        </a:p>
      </dgm:t>
    </dgm:pt>
    <dgm:pt modelId="{4B9BEFB6-C283-4540-B887-59F85E7D0465}" type="pres">
      <dgm:prSet presAssocID="{6A9456D9-1B8F-4020-B8EA-C25C0F2AFCEC}" presName="Name0">
        <dgm:presLayoutVars>
          <dgm:dir/>
          <dgm:animLvl val="lvl"/>
          <dgm:resizeHandles val="exact"/>
        </dgm:presLayoutVars>
      </dgm:prSet>
      <dgm:spPr/>
      <dgm:t>
        <a:bodyPr/>
        <a:lstStyle/>
        <a:p/>
      </dgm:t>
    </dgm:pt>
    <dgm:pt modelId="{B517D2BE-41BC-47A6-AADE-5118CDCCA480}" type="pres">
      <dgm:prSet presAssocID="{11FE476C-37CC-4757-91C7-5274D0E2752A}" presName="parTxOnly" presStyleLbl="node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E7781B-CCC8-4000-BF5D-9032D9A3D170}" type="pres">
      <dgm:prSet presAssocID="{19276B72-3A51-4F59-BEDC-740FB283408B}" presName="parTxOnlySpace"/>
      <dgm:spPr/>
      <dgm:t>
        <a:bodyPr/>
        <a:lstStyle/>
        <a:p/>
      </dgm:t>
    </dgm:pt>
    <dgm:pt modelId="{86DAE475-CC2A-4BD1-A726-F3D66B235963}" type="pres">
      <dgm:prSet presAssocID="{C79D7C43-E08F-462D-98C7-BDE62A236194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DCDD10-8AC1-4E46-949B-F9DEE011057E}" type="pres">
      <dgm:prSet presAssocID="{E5A3A804-ECCF-4011-AC75-B4597F16DC04}" presName="parTxOnlySpace"/>
      <dgm:spPr/>
      <dgm:t>
        <a:bodyPr/>
        <a:lstStyle/>
        <a:p/>
      </dgm:t>
    </dgm:pt>
    <dgm:pt modelId="{BEAC4983-843F-45EC-98A1-D34738AFB354}" type="pres">
      <dgm:prSet presAssocID="{A7997727-0855-439A-9D70-4AAFB70002DE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D8C3F0-AEA5-4C06-8A5B-11F265415E81}" type="pres">
      <dgm:prSet presAssocID="{AF29D117-693A-4802-90D1-740033BEB054}" presName="parTxOnlySpace"/>
      <dgm:spPr/>
      <dgm:t>
        <a:bodyPr/>
        <a:lstStyle/>
        <a:p/>
      </dgm:t>
    </dgm:pt>
    <dgm:pt modelId="{0FF1E8B0-F82D-45CF-8736-ECF737EC970C}" type="pres">
      <dgm:prSet presAssocID="{CE65A5E4-AF1D-44D9-AA35-F422313A11DA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253589-2326-4336-A74E-F63C99D93F74}" srcId="{6A9456D9-1B8F-4020-B8EA-C25C0F2AFCEC}" destId="{11FE476C-37CC-4757-91C7-5274D0E2752A}" srcOrd="0" destOrd="0" parTransId="{B4030E0E-0B68-4C3F-B948-EF4F829DF633}" sibTransId="{19276B72-3A51-4F59-BEDC-740FB283408B}"/>
    <dgm:cxn modelId="{7098B8E5-A27C-4685-A201-30174DDD1CDA}" srcId="{6A9456D9-1B8F-4020-B8EA-C25C0F2AFCEC}" destId="{C79D7C43-E08F-462D-98C7-BDE62A236194}" srcOrd="1" destOrd="0" parTransId="{B96A63D2-3984-4455-83B0-0C080ADAAF0D}" sibTransId="{E5A3A804-ECCF-4011-AC75-B4597F16DC04}"/>
    <dgm:cxn modelId="{EF984E2E-D680-4DD0-A75F-99FDA7E498A0}" srcId="{6A9456D9-1B8F-4020-B8EA-C25C0F2AFCEC}" destId="{A7997727-0855-439A-9D70-4AAFB70002DE}" srcOrd="2" destOrd="0" parTransId="{4C87D0CC-E1F3-46E0-878D-CA7CB4B75A60}" sibTransId="{AF29D117-693A-4802-90D1-740033BEB054}"/>
    <dgm:cxn modelId="{72413708-051B-4273-9A87-B45DE68BF9C8}" srcId="{6A9456D9-1B8F-4020-B8EA-C25C0F2AFCEC}" destId="{CE65A5E4-AF1D-44D9-AA35-F422313A11DA}" srcOrd="3" destOrd="0" parTransId="{24B81B8C-13A6-43F5-97A1-5DFF14D1D874}" sibTransId="{059BC10E-8614-410C-A0C1-5FE3F02923E5}"/>
    <dgm:cxn modelId="{90986778-8227-418E-837A-2CFAD59B6C97}" type="presOf" srcId="{6A9456D9-1B8F-4020-B8EA-C25C0F2AFCEC}" destId="{4B9BEFB6-C283-4540-B887-59F85E7D0465}" srcOrd="0" destOrd="0" presId="urn:microsoft.com/office/officeart/2005/8/layout/chevron1"/>
    <dgm:cxn modelId="{744A3F21-1B73-4F20-8ED5-84A4BEAA5333}" type="presParOf" srcId="{4B9BEFB6-C283-4540-B887-59F85E7D0465}" destId="{B517D2BE-41BC-47A6-AADE-5118CDCCA480}" srcOrd="0" destOrd="0" presId="urn:microsoft.com/office/officeart/2005/8/layout/chevron1"/>
    <dgm:cxn modelId="{9A28EA36-13C9-4F7B-8F5A-ECDB0FA759A7}" type="presOf" srcId="{11FE476C-37CC-4757-91C7-5274D0E2752A}" destId="{B517D2BE-41BC-47A6-AADE-5118CDCCA480}" srcOrd="0" destOrd="0" presId="urn:microsoft.com/office/officeart/2005/8/layout/chevron1"/>
    <dgm:cxn modelId="{4D5528B0-A115-4593-9D8D-C32F7BED85AB}" type="presParOf" srcId="{4B9BEFB6-C283-4540-B887-59F85E7D0465}" destId="{22E7781B-CCC8-4000-BF5D-9032D9A3D170}" srcOrd="1" destOrd="0" presId="urn:microsoft.com/office/officeart/2005/8/layout/chevron1"/>
    <dgm:cxn modelId="{4B4838FD-5E84-4E2A-A369-AAB193A7D636}" type="presParOf" srcId="{4B9BEFB6-C283-4540-B887-59F85E7D0465}" destId="{86DAE475-CC2A-4BD1-A726-F3D66B235963}" srcOrd="2" destOrd="0" presId="urn:microsoft.com/office/officeart/2005/8/layout/chevron1"/>
    <dgm:cxn modelId="{CB2A7E49-734A-471F-AB26-2C79FF94DFB9}" type="presOf" srcId="{C79D7C43-E08F-462D-98C7-BDE62A236194}" destId="{86DAE475-CC2A-4BD1-A726-F3D66B235963}" srcOrd="0" destOrd="0" presId="urn:microsoft.com/office/officeart/2005/8/layout/chevron1"/>
    <dgm:cxn modelId="{CD2E5B21-E782-4834-8C88-0FAEA4DF99DA}" type="presParOf" srcId="{4B9BEFB6-C283-4540-B887-59F85E7D0465}" destId="{ECDCDD10-8AC1-4E46-949B-F9DEE011057E}" srcOrd="3" destOrd="0" presId="urn:microsoft.com/office/officeart/2005/8/layout/chevron1"/>
    <dgm:cxn modelId="{B01FB3F6-BCF9-4B7A-B040-C9EB3A6085B4}" type="presParOf" srcId="{4B9BEFB6-C283-4540-B887-59F85E7D0465}" destId="{BEAC4983-843F-45EC-98A1-D34738AFB354}" srcOrd="4" destOrd="0" presId="urn:microsoft.com/office/officeart/2005/8/layout/chevron1"/>
    <dgm:cxn modelId="{120FE788-36D7-455E-87B9-7A9C9D0A329A}" type="presOf" srcId="{A7997727-0855-439A-9D70-4AAFB70002DE}" destId="{BEAC4983-843F-45EC-98A1-D34738AFB354}" srcOrd="0" destOrd="0" presId="urn:microsoft.com/office/officeart/2005/8/layout/chevron1"/>
    <dgm:cxn modelId="{93C14C61-AFB1-4C0A-A524-02D7F0A8B764}" type="presParOf" srcId="{4B9BEFB6-C283-4540-B887-59F85E7D0465}" destId="{D6D8C3F0-AEA5-4C06-8A5B-11F265415E81}" srcOrd="5" destOrd="0" presId="urn:microsoft.com/office/officeart/2005/8/layout/chevron1"/>
    <dgm:cxn modelId="{52074508-B92C-4C60-AD38-B9B2807297D0}" type="presParOf" srcId="{4B9BEFB6-C283-4540-B887-59F85E7D0465}" destId="{0FF1E8B0-F82D-45CF-8736-ECF737EC970C}" srcOrd="6" destOrd="0" presId="urn:microsoft.com/office/officeart/2005/8/layout/chevron1"/>
    <dgm:cxn modelId="{FA8181B8-3127-447D-BD46-BAD1239DFF7E}" type="presOf" srcId="{CE65A5E4-AF1D-44D9-AA35-F422313A11DA}" destId="{0FF1E8B0-F82D-45CF-8736-ECF737EC970C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" minVer="http://schemas.openxmlformats.org/drawingml/2006/main"/>
    </a:ext>
  </dgm:extLst>
</dgm:dataModel>
</file>

<file path=ppt/diagrams/data2.xml><?xml version="1.0" encoding="utf-8"?>
<dgm:dataModel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dgm="http://schemas.openxmlformats.org/drawingml/2006/diagram">
  <dgm:ptLst>
    <dgm:pt modelId="{02625D7A-2F50-4634-A080-758CDF8626D8}" type="doc">
      <dgm:prSet loTypeId="urn:microsoft.com/office/officeart/2008/layout/VerticalCircle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/>
      </dgm:t>
    </dgm:pt>
    <dgm:pt modelId="{31493AF2-CDA9-4E18-A039-F5BA7A787B7C}" type="parTrans" cxnId="{53A79FD2-9F7F-472B-84FE-8C801D4E1AD2}">
      <dgm:prSet custT="1"/>
      <dgm:spPr/>
      <dgm:t>
        <a:bodyPr/>
        <a:lstStyle/>
        <a:p>
          <a:endParaRPr lang="ru-RU" sz="1400"/>
        </a:p>
      </dgm:t>
    </dgm:pt>
    <dgm:pt modelId="{C1E9651F-5337-400D-9062-0605D7891ED2}">
      <dgm:prSet phldrT="[Текст]" custT="1"/>
      <dgm:spPr/>
      <dgm:t>
        <a:bodyPr/>
        <a:lstStyle/>
        <a:p>
          <a:pPr algn="l"/>
          <a:r>
            <a:rPr lang="ru-RU" sz="1400" b="0" smtClean="0"/>
            <a:t>Совершенствование регионального налогового законодательства в соответствии с федеральным законодательством</a:t>
          </a:r>
          <a:endParaRPr lang="ru-RU" sz="1400"/>
        </a:p>
      </dgm:t>
    </dgm:pt>
    <dgm:pt modelId="{5693D706-3985-42BF-9C53-9B9223B733B4}" type="sibTrans" cxnId="{53A79FD2-9F7F-472B-84FE-8C801D4E1AD2}">
      <dgm:prSet custT="1"/>
      <dgm:spPr/>
      <dgm:t>
        <a:bodyPr/>
        <a:lstStyle/>
        <a:p>
          <a:endParaRPr lang="ru-RU" sz="1400"/>
        </a:p>
      </dgm:t>
    </dgm:pt>
    <dgm:pt modelId="{BD47E21E-F585-47AA-85FD-8851ED27330E}" type="parTrans" cxnId="{77CF0671-9B60-41FF-82BB-9DFB0D4CA9B5}">
      <dgm:prSet custT="1"/>
      <dgm:spPr/>
      <dgm:t>
        <a:bodyPr/>
        <a:lstStyle/>
        <a:p>
          <a:endParaRPr lang="ru-RU" sz="1400"/>
        </a:p>
      </dgm:t>
    </dgm:pt>
    <dgm:pt modelId="{69A8552D-2A0B-46C0-B3FF-6DCC92389C28}">
      <dgm:prSet custT="1"/>
      <dgm:spPr/>
      <dgm:t>
        <a:bodyPr/>
        <a:lstStyle/>
        <a:p>
          <a:r>
            <a:rPr lang="ru-RU" sz="1400" b="0" smtClean="0"/>
            <a:t>Реализация механизмов налогового стимулирования в рамках приоритетных направлений инвестиционной политики, в том числе стимулирование применения налогоплательщиками инвестиционного налогового вычета</a:t>
          </a:r>
          <a:endParaRPr lang="ru-RU" sz="1400"/>
        </a:p>
      </dgm:t>
    </dgm:pt>
    <dgm:pt modelId="{19D1758E-41AA-4947-A831-9B1F20E9C7DD}" type="sibTrans" cxnId="{77CF0671-9B60-41FF-82BB-9DFB0D4CA9B5}">
      <dgm:prSet custT="1"/>
      <dgm:spPr/>
      <dgm:t>
        <a:bodyPr/>
        <a:lstStyle/>
        <a:p>
          <a:endParaRPr lang="ru-RU" sz="1400"/>
        </a:p>
      </dgm:t>
    </dgm:pt>
    <dgm:pt modelId="{E7ADF71A-43DB-47EC-B3AF-ECC35B5A69B5}" type="parTrans" cxnId="{CDB877FB-FE78-42C6-A572-5C8E0388DCE5}">
      <dgm:prSet custT="1"/>
      <dgm:spPr/>
      <dgm:t>
        <a:bodyPr/>
        <a:lstStyle/>
        <a:p>
          <a:endParaRPr lang="ru-RU" sz="1400"/>
        </a:p>
      </dgm:t>
    </dgm:pt>
    <dgm:pt modelId="{025F2D9B-5973-412C-AE0C-F32FD72FC81E}">
      <dgm:prSet custT="1"/>
      <dgm:spPr/>
      <dgm:t>
        <a:bodyPr/>
        <a:lstStyle/>
        <a:p>
          <a:r>
            <a:rPr lang="ru-RU" sz="1400" b="0" smtClean="0"/>
            <a:t>Повышение эффективности предоставляемых налоговых льгот в Республике Бурятия, включая принятие решений о предоставлении новых налоговых льгот исходя из достижения главной цели налоговой политики - стимулирования экономического роста и развития налогооблагаемой базы</a:t>
          </a:r>
          <a:endParaRPr lang="ru-RU" sz="1400"/>
        </a:p>
      </dgm:t>
    </dgm:pt>
    <dgm:pt modelId="{52164025-C059-4783-B972-2E728D25AE1A}" type="sibTrans" cxnId="{CDB877FB-FE78-42C6-A572-5C8E0388DCE5}">
      <dgm:prSet custT="1"/>
      <dgm:spPr/>
      <dgm:t>
        <a:bodyPr/>
        <a:lstStyle/>
        <a:p>
          <a:endParaRPr lang="ru-RU" sz="1400"/>
        </a:p>
      </dgm:t>
    </dgm:pt>
    <dgm:pt modelId="{9A3C6E25-6ED9-4EA8-911F-A5F9EFF018C7}" type="parTrans" cxnId="{DFC4DB40-A4DC-48B1-A113-B941AD80304E}">
      <dgm:prSet custT="1"/>
      <dgm:spPr/>
      <dgm:t>
        <a:bodyPr/>
        <a:lstStyle/>
        <a:p>
          <a:endParaRPr lang="ru-RU" sz="1400"/>
        </a:p>
      </dgm:t>
    </dgm:pt>
    <dgm:pt modelId="{73FCC6ED-83E9-493B-8376-46172B1C5562}">
      <dgm:prSet custT="1"/>
      <dgm:spPr/>
      <dgm:t>
        <a:bodyPr/>
        <a:lstStyle/>
        <a:p>
          <a:r>
            <a:rPr lang="ru-RU" sz="1400" b="0" smtClean="0"/>
            <a:t>Оказание содействия органам местного самоуправления по налоговому стимулированию туристической отрасли в связи с предоставлением на федеральном уровне права органам местного самоуправления по установлению туристического налога на территориях муниципальных образований с 1 января 2025 года</a:t>
          </a:r>
          <a:endParaRPr lang="ru-RU" sz="1400"/>
        </a:p>
      </dgm:t>
    </dgm:pt>
    <dgm:pt modelId="{D24D7C7E-6735-4B88-88AE-6856813AADD1}" type="sibTrans" cxnId="{DFC4DB40-A4DC-48B1-A113-B941AD80304E}">
      <dgm:prSet custT="1"/>
      <dgm:spPr/>
      <dgm:t>
        <a:bodyPr/>
        <a:lstStyle/>
        <a:p>
          <a:endParaRPr lang="ru-RU" sz="1400"/>
        </a:p>
      </dgm:t>
    </dgm:pt>
    <dgm:pt modelId="{56705E0D-C463-47D7-832F-83029247EB75}" type="pres">
      <dgm:prSet presAssocID="{02625D7A-2F50-4634-A080-758CDF8626D8}" presName="Name0">
        <dgm:presLayoutVars>
          <dgm:dir/>
        </dgm:presLayoutVars>
      </dgm:prSet>
      <dgm:spPr/>
      <dgm:t>
        <a:bodyPr/>
        <a:lstStyle/>
        <a:p/>
      </dgm:t>
    </dgm:pt>
    <dgm:pt modelId="{87A0C6E4-9EF5-463D-91DC-7FF5F60064C5}" type="pres">
      <dgm:prSet presAssocID="{C1E9651F-5337-400D-9062-0605D7891ED2}" presName="noChildren"/>
      <dgm:spPr/>
      <dgm:t>
        <a:bodyPr/>
        <a:lstStyle/>
        <a:p/>
      </dgm:t>
    </dgm:pt>
    <dgm:pt modelId="{FE4D529E-E6B4-45C2-AF69-444C73176FA7}" type="pres">
      <dgm:prSet presAssocID="{C1E9651F-5337-400D-9062-0605D7891ED2}" presName="gap"/>
      <dgm:spPr/>
      <dgm:t>
        <a:bodyPr/>
        <a:lstStyle/>
        <a:p/>
      </dgm:t>
    </dgm:pt>
    <dgm:pt modelId="{A5CE2218-86C7-4CB3-9389-E9B3F9FC3CE8}" type="pres">
      <dgm:prSet presAssocID="{C1E9651F-5337-400D-9062-0605D7891ED2}" presName="medCircle2" presStyleLbl="vennNode1" presStyleCnt="4"/>
      <dgm:spPr/>
      <dgm:t>
        <a:bodyPr/>
        <a:lstStyle/>
        <a:p/>
      </dgm:t>
    </dgm:pt>
    <dgm:pt modelId="{555A4CE8-35E7-4A90-A3C1-5CADAE68432A}" type="pres">
      <dgm:prSet presAssocID="{C1E9651F-5337-400D-9062-0605D7891ED2}" presName="txLvlOnly1" presStyleLbl="revTx" presStyleCnt="4"/>
      <dgm:spPr/>
      <dgm:t>
        <a:bodyPr/>
        <a:lstStyle/>
        <a:p>
          <a:endParaRPr lang="ru-RU"/>
        </a:p>
      </dgm:t>
    </dgm:pt>
    <dgm:pt modelId="{7CE3D272-5A15-4A2D-B97F-8A0545920D11}" type="pres">
      <dgm:prSet presAssocID="{69A8552D-2A0B-46C0-B3FF-6DCC92389C28}" presName="noChildren"/>
      <dgm:spPr/>
      <dgm:t>
        <a:bodyPr/>
        <a:lstStyle/>
        <a:p/>
      </dgm:t>
    </dgm:pt>
    <dgm:pt modelId="{10C8DDE5-5C6D-4592-B597-24F8E200780B}" type="pres">
      <dgm:prSet presAssocID="{69A8552D-2A0B-46C0-B3FF-6DCC92389C28}" presName="gap"/>
      <dgm:spPr/>
      <dgm:t>
        <a:bodyPr/>
        <a:lstStyle/>
        <a:p/>
      </dgm:t>
    </dgm:pt>
    <dgm:pt modelId="{B38C7543-CC29-4EB7-8DB9-FC9016E1FB74}" type="pres">
      <dgm:prSet presAssocID="{69A8552D-2A0B-46C0-B3FF-6DCC92389C28}" presName="medCircle2" presStyleLbl="vennNode1" presStyleIdx="1" presStyleCnt="4"/>
      <dgm:spPr/>
      <dgm:t>
        <a:bodyPr/>
        <a:lstStyle/>
        <a:p/>
      </dgm:t>
    </dgm:pt>
    <dgm:pt modelId="{B6F58765-DC89-441E-9C7B-009ED5E637E0}" type="pres">
      <dgm:prSet presAssocID="{69A8552D-2A0B-46C0-B3FF-6DCC92389C28}" presName="txLvlOnly1" presStyleLbl="revTx" presStyleIdx="1" presStyleCnt="4"/>
      <dgm:spPr/>
      <dgm:t>
        <a:bodyPr/>
        <a:lstStyle/>
        <a:p>
          <a:endParaRPr lang="ru-RU"/>
        </a:p>
      </dgm:t>
    </dgm:pt>
    <dgm:pt modelId="{FEFBA216-B164-48CE-BCAF-B2A4AF43C5BA}" type="pres">
      <dgm:prSet presAssocID="{025F2D9B-5973-412C-AE0C-F32FD72FC81E}" presName="noChildren"/>
      <dgm:spPr/>
      <dgm:t>
        <a:bodyPr/>
        <a:lstStyle/>
        <a:p/>
      </dgm:t>
    </dgm:pt>
    <dgm:pt modelId="{279CF79A-FDEC-4C0A-9481-6DB038273B5A}" type="pres">
      <dgm:prSet presAssocID="{025F2D9B-5973-412C-AE0C-F32FD72FC81E}" presName="gap"/>
      <dgm:spPr/>
      <dgm:t>
        <a:bodyPr/>
        <a:lstStyle/>
        <a:p/>
      </dgm:t>
    </dgm:pt>
    <dgm:pt modelId="{81206869-41D3-4526-8B23-66740C9CE2AC}" type="pres">
      <dgm:prSet presAssocID="{025F2D9B-5973-412C-AE0C-F32FD72FC81E}" presName="medCircle2" presStyleLbl="vennNode1" presStyleIdx="2" presStyleCnt="4"/>
      <dgm:spPr/>
      <dgm:t>
        <a:bodyPr/>
        <a:lstStyle/>
        <a:p/>
      </dgm:t>
    </dgm:pt>
    <dgm:pt modelId="{4D6EFAEF-248B-4458-B557-D36FEFCF5108}" type="pres">
      <dgm:prSet presAssocID="{025F2D9B-5973-412C-AE0C-F32FD72FC81E}" presName="txLvlOnly1" presStyleLbl="revTx" presStyleIdx="2" presStyleCnt="4"/>
      <dgm:spPr/>
      <dgm:t>
        <a:bodyPr/>
        <a:lstStyle/>
        <a:p>
          <a:endParaRPr lang="ru-RU"/>
        </a:p>
      </dgm:t>
    </dgm:pt>
    <dgm:pt modelId="{2165A8EF-6535-4D52-9EF7-28BBD3B5DC62}" type="pres">
      <dgm:prSet presAssocID="{73FCC6ED-83E9-493B-8376-46172B1C5562}" presName="noChildren"/>
      <dgm:spPr/>
      <dgm:t>
        <a:bodyPr/>
        <a:lstStyle/>
        <a:p/>
      </dgm:t>
    </dgm:pt>
    <dgm:pt modelId="{83684AF4-6B2E-41FD-9867-ECE66E26B1A0}" type="pres">
      <dgm:prSet presAssocID="{73FCC6ED-83E9-493B-8376-46172B1C5562}" presName="gap"/>
      <dgm:spPr/>
      <dgm:t>
        <a:bodyPr/>
        <a:lstStyle/>
        <a:p/>
      </dgm:t>
    </dgm:pt>
    <dgm:pt modelId="{EB7B42B7-1C80-4100-BE46-5FAA111304AE}" type="pres">
      <dgm:prSet presAssocID="{73FCC6ED-83E9-493B-8376-46172B1C5562}" presName="medCircle2" presStyleLbl="vennNode1" presStyleIdx="3" presStyleCnt="4"/>
      <dgm:spPr/>
      <dgm:t>
        <a:bodyPr/>
        <a:lstStyle/>
        <a:p/>
      </dgm:t>
    </dgm:pt>
    <dgm:pt modelId="{DB752B0C-AD0A-49A6-BB97-FAD91D9B939C}" type="pres">
      <dgm:prSet presAssocID="{73FCC6ED-83E9-493B-8376-46172B1C5562}" presName="txLvlOnly1" presStyleLbl="revTx" presStyleIdx="3" presStyleCnt="4"/>
      <dgm:spPr/>
      <dgm:t>
        <a:bodyPr/>
        <a:lstStyle/>
        <a:p>
          <a:endParaRPr lang="ru-RU"/>
        </a:p>
      </dgm:t>
    </dgm:pt>
  </dgm:ptLst>
  <dgm:cxnLst>
    <dgm:cxn modelId="{53A79FD2-9F7F-472B-84FE-8C801D4E1AD2}" srcId="{02625D7A-2F50-4634-A080-758CDF8626D8}" destId="{C1E9651F-5337-400D-9062-0605D7891ED2}" srcOrd="0" destOrd="0" parTransId="{31493AF2-CDA9-4E18-A039-F5BA7A787B7C}" sibTransId="{5693D706-3985-42BF-9C53-9B9223B733B4}"/>
    <dgm:cxn modelId="{77CF0671-9B60-41FF-82BB-9DFB0D4CA9B5}" srcId="{02625D7A-2F50-4634-A080-758CDF8626D8}" destId="{69A8552D-2A0B-46C0-B3FF-6DCC92389C28}" srcOrd="1" destOrd="0" parTransId="{BD47E21E-F585-47AA-85FD-8851ED27330E}" sibTransId="{19D1758E-41AA-4947-A831-9B1F20E9C7DD}"/>
    <dgm:cxn modelId="{CDB877FB-FE78-42C6-A572-5C8E0388DCE5}" srcId="{02625D7A-2F50-4634-A080-758CDF8626D8}" destId="{025F2D9B-5973-412C-AE0C-F32FD72FC81E}" srcOrd="2" destOrd="0" parTransId="{E7ADF71A-43DB-47EC-B3AF-ECC35B5A69B5}" sibTransId="{52164025-C059-4783-B972-2E728D25AE1A}"/>
    <dgm:cxn modelId="{DFC4DB40-A4DC-48B1-A113-B941AD80304E}" srcId="{02625D7A-2F50-4634-A080-758CDF8626D8}" destId="{73FCC6ED-83E9-493B-8376-46172B1C5562}" srcOrd="3" destOrd="0" parTransId="{9A3C6E25-6ED9-4EA8-911F-A5F9EFF018C7}" sibTransId="{D24D7C7E-6735-4B88-88AE-6856813AADD1}"/>
    <dgm:cxn modelId="{324C71F8-83E4-4063-8215-F645FE30E609}" type="presOf" srcId="{02625D7A-2F50-4634-A080-758CDF8626D8}" destId="{56705E0D-C463-47D7-832F-83029247EB75}" srcOrd="0" destOrd="0" presId="urn:microsoft.com/office/officeart/2008/layout/VerticalCircleList"/>
    <dgm:cxn modelId="{E0DC15BF-9E9E-4D9B-88D7-147D4D9D676E}" type="presParOf" srcId="{56705E0D-C463-47D7-832F-83029247EB75}" destId="{87A0C6E4-9EF5-463D-91DC-7FF5F60064C5}" srcOrd="0" destOrd="0" presId="urn:microsoft.com/office/officeart/2008/layout/VerticalCircleList"/>
    <dgm:cxn modelId="{002D785E-668E-4862-AA90-74848C898D9B}" type="presParOf" srcId="{87A0C6E4-9EF5-463D-91DC-7FF5F60064C5}" destId="{FE4D529E-E6B4-45C2-AF69-444C73176FA7}" srcOrd="0" destOrd="0" presId="urn:microsoft.com/office/officeart/2008/layout/VerticalCircleList"/>
    <dgm:cxn modelId="{622F0F5C-CD12-4A51-BE2D-FBA9DF1F1BBF}" type="presParOf" srcId="{87A0C6E4-9EF5-463D-91DC-7FF5F60064C5}" destId="{A5CE2218-86C7-4CB3-9389-E9B3F9FC3CE8}" srcOrd="1" destOrd="0" presId="urn:microsoft.com/office/officeart/2008/layout/VerticalCircleList"/>
    <dgm:cxn modelId="{A60DE482-9D61-46CB-996F-015201B6BF79}" type="presParOf" srcId="{87A0C6E4-9EF5-463D-91DC-7FF5F60064C5}" destId="{555A4CE8-35E7-4A90-A3C1-5CADAE68432A}" srcOrd="2" destOrd="0" presId="urn:microsoft.com/office/officeart/2008/layout/VerticalCircleList"/>
    <dgm:cxn modelId="{45F89758-447A-4502-AE9D-5720533D3B54}" type="presOf" srcId="{C1E9651F-5337-400D-9062-0605D7891ED2}" destId="{555A4CE8-35E7-4A90-A3C1-5CADAE68432A}" srcOrd="0" destOrd="0" presId="urn:microsoft.com/office/officeart/2008/layout/VerticalCircleList"/>
    <dgm:cxn modelId="{22ACE118-1C08-4683-9644-AB2679674096}" type="presParOf" srcId="{56705E0D-C463-47D7-832F-83029247EB75}" destId="{7CE3D272-5A15-4A2D-B97F-8A0545920D11}" srcOrd="1" destOrd="0" presId="urn:microsoft.com/office/officeart/2008/layout/VerticalCircleList"/>
    <dgm:cxn modelId="{A04FEACB-2295-4B3A-BD80-AB6D1785D0D6}" type="presParOf" srcId="{7CE3D272-5A15-4A2D-B97F-8A0545920D11}" destId="{10C8DDE5-5C6D-4592-B597-24F8E200780B}" srcOrd="0" destOrd="0" presId="urn:microsoft.com/office/officeart/2008/layout/VerticalCircleList"/>
    <dgm:cxn modelId="{7EFF90A6-3B16-48F8-ACC3-A723FDB0CBF8}" type="presParOf" srcId="{7CE3D272-5A15-4A2D-B97F-8A0545920D11}" destId="{B38C7543-CC29-4EB7-8DB9-FC9016E1FB74}" srcOrd="1" destOrd="0" presId="urn:microsoft.com/office/officeart/2008/layout/VerticalCircleList"/>
    <dgm:cxn modelId="{B310F65F-D671-4505-B62A-7DCA4BF2F7FE}" type="presParOf" srcId="{7CE3D272-5A15-4A2D-B97F-8A0545920D11}" destId="{B6F58765-DC89-441E-9C7B-009ED5E637E0}" srcOrd="2" destOrd="0" presId="urn:microsoft.com/office/officeart/2008/layout/VerticalCircleList"/>
    <dgm:cxn modelId="{1CD7BC60-0DDF-40FA-8B7C-14F3F2050709}" type="presOf" srcId="{69A8552D-2A0B-46C0-B3FF-6DCC92389C28}" destId="{B6F58765-DC89-441E-9C7B-009ED5E637E0}" srcOrd="0" destOrd="0" presId="urn:microsoft.com/office/officeart/2008/layout/VerticalCircleList"/>
    <dgm:cxn modelId="{D5A510E8-C40C-4C68-B456-B729154B3240}" type="presParOf" srcId="{56705E0D-C463-47D7-832F-83029247EB75}" destId="{FEFBA216-B164-48CE-BCAF-B2A4AF43C5BA}" srcOrd="2" destOrd="0" presId="urn:microsoft.com/office/officeart/2008/layout/VerticalCircleList"/>
    <dgm:cxn modelId="{3CB47A27-A7B1-4591-9A55-EAA0A8AA52AC}" type="presParOf" srcId="{FEFBA216-B164-48CE-BCAF-B2A4AF43C5BA}" destId="{279CF79A-FDEC-4C0A-9481-6DB038273B5A}" srcOrd="0" destOrd="0" presId="urn:microsoft.com/office/officeart/2008/layout/VerticalCircleList"/>
    <dgm:cxn modelId="{A384AE91-DC29-41E4-B938-AFCA0A92DEF0}" type="presParOf" srcId="{FEFBA216-B164-48CE-BCAF-B2A4AF43C5BA}" destId="{81206869-41D3-4526-8B23-66740C9CE2AC}" srcOrd="1" destOrd="0" presId="urn:microsoft.com/office/officeart/2008/layout/VerticalCircleList"/>
    <dgm:cxn modelId="{44D27AAF-29AA-4D3E-8CA1-B236EC763870}" type="presParOf" srcId="{FEFBA216-B164-48CE-BCAF-B2A4AF43C5BA}" destId="{4D6EFAEF-248B-4458-B557-D36FEFCF5108}" srcOrd="2" destOrd="0" presId="urn:microsoft.com/office/officeart/2008/layout/VerticalCircleList"/>
    <dgm:cxn modelId="{7F7FCCEE-4240-424D-B2AA-4B35647D345A}" type="presOf" srcId="{025F2D9B-5973-412C-AE0C-F32FD72FC81E}" destId="{4D6EFAEF-248B-4458-B557-D36FEFCF5108}" srcOrd="0" destOrd="0" presId="urn:microsoft.com/office/officeart/2008/layout/VerticalCircleList"/>
    <dgm:cxn modelId="{0110833D-D59B-4EDE-ABEA-759386568E4E}" type="presParOf" srcId="{56705E0D-C463-47D7-832F-83029247EB75}" destId="{2165A8EF-6535-4D52-9EF7-28BBD3B5DC62}" srcOrd="3" destOrd="0" presId="urn:microsoft.com/office/officeart/2008/layout/VerticalCircleList"/>
    <dgm:cxn modelId="{B143D31C-9236-4598-B07B-2B332A560A2E}" type="presParOf" srcId="{2165A8EF-6535-4D52-9EF7-28BBD3B5DC62}" destId="{83684AF4-6B2E-41FD-9867-ECE66E26B1A0}" srcOrd="0" destOrd="0" presId="urn:microsoft.com/office/officeart/2008/layout/VerticalCircleList"/>
    <dgm:cxn modelId="{6798F8A4-2ECD-4708-972C-2E8F720397E9}" type="presParOf" srcId="{2165A8EF-6535-4D52-9EF7-28BBD3B5DC62}" destId="{EB7B42B7-1C80-4100-BE46-5FAA111304AE}" srcOrd="1" destOrd="0" presId="urn:microsoft.com/office/officeart/2008/layout/VerticalCircleList"/>
    <dgm:cxn modelId="{2DBE4806-576F-4301-9601-110FD045BE5E}" type="presParOf" srcId="{2165A8EF-6535-4D52-9EF7-28BBD3B5DC62}" destId="{DB752B0C-AD0A-49A6-BB97-FAD91D9B939C}" srcOrd="2" destOrd="0" presId="urn:microsoft.com/office/officeart/2008/layout/VerticalCircleList"/>
    <dgm:cxn modelId="{8E046821-8FBB-4D60-ACE4-B0987F55FEDC}" type="presOf" srcId="{73FCC6ED-83E9-493B-8376-46172B1C5562}" destId="{DB752B0C-AD0A-49A6-BB97-FAD91D9B939C}" srcOrd="0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2" minVer="http://schemas.openxmlformats.org/drawingml/2006/main"/>
    </a:ext>
  </dgm:extLst>
</dgm:dataModel>
</file>

<file path=ppt/diagrams/data3.xml><?xml version="1.0" encoding="utf-8"?>
<dgm:dataModel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dgm="http://schemas.openxmlformats.org/drawingml/2006/diagram">
  <dgm:ptLst>
    <dgm:pt modelId="{02625D7A-2F50-4634-A080-758CDF8626D8}" type="doc">
      <dgm:prSet loTypeId="urn:microsoft.com/office/officeart/2008/layout/VerticalCircle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/>
      </dgm:t>
    </dgm:pt>
    <dgm:pt modelId="{4BC6B7C3-EFF4-44F0-B1C5-4460E087AF95}" type="parTrans" cxnId="{614A7D30-7AAB-4345-B044-EECBA4D8B552}">
      <dgm:prSet custT="1"/>
      <dgm:spPr/>
      <dgm:t>
        <a:bodyPr/>
        <a:lstStyle/>
        <a:p>
          <a:endParaRPr lang="ru-RU" sz="1400"/>
        </a:p>
      </dgm:t>
    </dgm:pt>
    <dgm:pt modelId="{F689B2DF-6169-4E14-A2BB-F82829C699F5}">
      <dgm:prSet phldrT="[Текст]" custT="1"/>
      <dgm:spPr/>
      <dgm:t>
        <a:bodyPr/>
        <a:lstStyle/>
        <a:p>
          <a:r>
            <a:rPr lang="ru-RU" sz="1400" b="0" smtClean="0"/>
            <a:t>Формирование корректной налогооблагаемой базы по земельному налогу и налогу на имущество физических лиц</a:t>
          </a:r>
          <a:endParaRPr lang="ru-RU" sz="1400"/>
        </a:p>
      </dgm:t>
    </dgm:pt>
    <dgm:pt modelId="{AD888153-0936-4925-A074-8103C365269C}" type="sibTrans" cxnId="{614A7D30-7AAB-4345-B044-EECBA4D8B552}">
      <dgm:prSet custT="1"/>
      <dgm:spPr/>
      <dgm:t>
        <a:bodyPr/>
        <a:lstStyle/>
        <a:p>
          <a:endParaRPr lang="ru-RU" sz="1400"/>
        </a:p>
      </dgm:t>
    </dgm:pt>
    <dgm:pt modelId="{3CAC4EEC-23EB-411B-838E-59BA8329050D}" type="parTrans" cxnId="{BF1E62CD-08C6-4DC5-997F-7F0F6956682D}">
      <dgm:prSet custT="1"/>
      <dgm:spPr/>
      <dgm:t>
        <a:bodyPr/>
        <a:lstStyle/>
        <a:p>
          <a:endParaRPr lang="ru-RU" sz="1400"/>
        </a:p>
      </dgm:t>
    </dgm:pt>
    <dgm:pt modelId="{E2518775-BC36-47C6-82A9-3894B3EEC22B}">
      <dgm:prSet custT="1"/>
      <dgm:spPr/>
      <dgm:t>
        <a:bodyPr/>
        <a:lstStyle/>
        <a:p>
          <a:r>
            <a:rPr lang="ru-RU" sz="1400" smtClean="0"/>
            <a:t>Оказание содействия малому и среднему бизнесу для развития предпринимательской деятельности</a:t>
          </a:r>
          <a:endParaRPr lang="ru-RU" sz="1400"/>
        </a:p>
      </dgm:t>
    </dgm:pt>
    <dgm:pt modelId="{DC402B83-FF4A-4C5A-9E81-8380D43F0627}" type="sibTrans" cxnId="{BF1E62CD-08C6-4DC5-997F-7F0F6956682D}">
      <dgm:prSet custT="1"/>
      <dgm:spPr/>
      <dgm:t>
        <a:bodyPr/>
        <a:lstStyle/>
        <a:p>
          <a:endParaRPr lang="ru-RU" sz="1400"/>
        </a:p>
      </dgm:t>
    </dgm:pt>
    <dgm:pt modelId="{CFD02BCD-BD64-4307-BD23-7FF620FBC262}" type="parTrans" cxnId="{C4DD7F6D-6A00-4446-A15F-0912C2F33FA3}">
      <dgm:prSet custT="1"/>
      <dgm:spPr/>
      <dgm:t>
        <a:bodyPr/>
        <a:lstStyle/>
        <a:p>
          <a:endParaRPr lang="ru-RU" sz="1400"/>
        </a:p>
      </dgm:t>
    </dgm:pt>
    <dgm:pt modelId="{403517AD-41EE-47E6-AA87-D0AE4CA1BD57}">
      <dgm:prSet phldrT="[Текст]" custT="1"/>
      <dgm:spPr/>
      <dgm:t>
        <a:bodyPr/>
        <a:lstStyle/>
        <a:p>
          <a:r>
            <a:rPr lang="ru-RU" sz="1400" b="0" smtClean="0"/>
            <a:t>Взаимодействие органов исполнительной власти всех уровней в целях повышения качества налогового администрирования по налогам, формирующим доходную часть консолидированного бюджета республики</a:t>
          </a:r>
          <a:endParaRPr lang="ru-RU" sz="1400"/>
        </a:p>
      </dgm:t>
    </dgm:pt>
    <dgm:pt modelId="{20EBD616-92F4-4AC2-A191-33F9963F6EF3}" type="sibTrans" cxnId="{C4DD7F6D-6A00-4446-A15F-0912C2F33FA3}">
      <dgm:prSet custT="1"/>
      <dgm:spPr/>
      <dgm:t>
        <a:bodyPr/>
        <a:lstStyle/>
        <a:p>
          <a:endParaRPr lang="ru-RU" sz="1400"/>
        </a:p>
      </dgm:t>
    </dgm:pt>
    <dgm:pt modelId="{BF55FDC6-3073-46BA-B021-10AC63BD2EB5}" type="parTrans" cxnId="{D566C4ED-AE04-4F6A-90F9-1949BDD54806}">
      <dgm:prSet custT="1"/>
      <dgm:spPr/>
      <dgm:t>
        <a:bodyPr/>
        <a:lstStyle/>
        <a:p>
          <a:endParaRPr lang="ru-RU" sz="1400"/>
        </a:p>
      </dgm:t>
    </dgm:pt>
    <dgm:pt modelId="{4ED27780-78E3-4B59-BB7E-D53D7EA29270}">
      <dgm:prSet custT="1"/>
      <dgm:spPr/>
      <dgm:t>
        <a:bodyPr/>
        <a:lstStyle/>
        <a:p>
          <a:r>
            <a:rPr lang="ru-RU" sz="1400" b="0" smtClean="0"/>
            <a:t>Укрепление доходной базы бюджета республики за счет мобилизации имеющихся резервов</a:t>
          </a:r>
          <a:endParaRPr lang="ru-RU" sz="1400"/>
        </a:p>
      </dgm:t>
    </dgm:pt>
    <dgm:pt modelId="{C0FBAB4E-32F3-46A3-B121-85888EB571CA}" type="sibTrans" cxnId="{D566C4ED-AE04-4F6A-90F9-1949BDD54806}">
      <dgm:prSet custT="1"/>
      <dgm:spPr/>
      <dgm:t>
        <a:bodyPr/>
        <a:lstStyle/>
        <a:p>
          <a:endParaRPr lang="ru-RU" sz="1400"/>
        </a:p>
      </dgm:t>
    </dgm:pt>
    <dgm:pt modelId="{33653158-25B6-4235-85A7-D8D679A56D09}" type="parTrans" cxnId="{AF474DB3-6409-42C3-A0E3-C8D81912333F}">
      <dgm:prSet custT="1"/>
      <dgm:spPr/>
      <dgm:t>
        <a:bodyPr/>
        <a:lstStyle/>
        <a:p>
          <a:endParaRPr lang="ru-RU" sz="1400"/>
        </a:p>
      </dgm:t>
    </dgm:pt>
    <dgm:pt modelId="{94C95842-7A76-41A0-A73D-F33A172D9DD3}">
      <dgm:prSet custT="1"/>
      <dgm:spPr/>
      <dgm:t>
        <a:bodyPr/>
        <a:lstStyle/>
        <a:p>
          <a:r>
            <a:rPr lang="ru-RU" sz="1400" b="0" smtClean="0"/>
            <a:t>Установление налоговых льгот и преференций представительными органами местного самоуправления на основе анализа их эффективности</a:t>
          </a:r>
          <a:endParaRPr lang="ru-RU" sz="1400"/>
        </a:p>
      </dgm:t>
    </dgm:pt>
    <dgm:pt modelId="{209DBA29-F9DE-4427-8F5A-3FA4C4E8F204}" type="sibTrans" cxnId="{AF474DB3-6409-42C3-A0E3-C8D81912333F}">
      <dgm:prSet custT="1"/>
      <dgm:spPr/>
      <dgm:t>
        <a:bodyPr/>
        <a:lstStyle/>
        <a:p>
          <a:endParaRPr lang="ru-RU" sz="1400"/>
        </a:p>
      </dgm:t>
    </dgm:pt>
    <dgm:pt modelId="{56705E0D-C463-47D7-832F-83029247EB75}" type="pres">
      <dgm:prSet presAssocID="{02625D7A-2F50-4634-A080-758CDF8626D8}" presName="Name0">
        <dgm:presLayoutVars>
          <dgm:dir/>
        </dgm:presLayoutVars>
      </dgm:prSet>
      <dgm:spPr/>
      <dgm:t>
        <a:bodyPr/>
        <a:lstStyle/>
        <a:p/>
      </dgm:t>
    </dgm:pt>
    <dgm:pt modelId="{CAFA24C9-9461-43CD-878A-35F1B46B7608}" type="pres">
      <dgm:prSet presAssocID="{F689B2DF-6169-4E14-A2BB-F82829C699F5}" presName="noChildren"/>
      <dgm:spPr/>
      <dgm:t>
        <a:bodyPr/>
        <a:lstStyle/>
        <a:p/>
      </dgm:t>
    </dgm:pt>
    <dgm:pt modelId="{28A83B71-E5CE-4D30-93C1-DD0F4069853F}" type="pres">
      <dgm:prSet presAssocID="{F689B2DF-6169-4E14-A2BB-F82829C699F5}" presName="gap"/>
      <dgm:spPr/>
      <dgm:t>
        <a:bodyPr/>
        <a:lstStyle/>
        <a:p/>
      </dgm:t>
    </dgm:pt>
    <dgm:pt modelId="{00E4B71D-6E78-4003-B1D4-921CDFD28925}" type="pres">
      <dgm:prSet presAssocID="{F689B2DF-6169-4E14-A2BB-F82829C699F5}" presName="medCircle2" presStyleLbl="vennNode1" presStyleCnt="5"/>
      <dgm:spPr/>
      <dgm:t>
        <a:bodyPr/>
        <a:lstStyle/>
        <a:p/>
      </dgm:t>
    </dgm:pt>
    <dgm:pt modelId="{2B185248-6515-4D0E-8421-CB3F0ACB6DEA}" type="pres">
      <dgm:prSet presAssocID="{F689B2DF-6169-4E14-A2BB-F82829C699F5}" presName="txLvlOnly1" presStyleLbl="revTx" presStyleCnt="5"/>
      <dgm:spPr/>
      <dgm:t>
        <a:bodyPr/>
        <a:lstStyle/>
        <a:p>
          <a:endParaRPr lang="ru-RU"/>
        </a:p>
      </dgm:t>
    </dgm:pt>
    <dgm:pt modelId="{70DADB94-A0D6-4F8D-AE99-B6CA62C0ED53}" type="pres">
      <dgm:prSet presAssocID="{E2518775-BC36-47C6-82A9-3894B3EEC22B}" presName="noChildren"/>
      <dgm:spPr/>
      <dgm:t>
        <a:bodyPr/>
        <a:lstStyle/>
        <a:p/>
      </dgm:t>
    </dgm:pt>
    <dgm:pt modelId="{52AE42E5-B9D6-4E21-9B17-3B5623962C2A}" type="pres">
      <dgm:prSet presAssocID="{E2518775-BC36-47C6-82A9-3894B3EEC22B}" presName="gap"/>
      <dgm:spPr/>
      <dgm:t>
        <a:bodyPr/>
        <a:lstStyle/>
        <a:p/>
      </dgm:t>
    </dgm:pt>
    <dgm:pt modelId="{798BA9DE-3FE5-4589-830D-3E37FAB2B788}" type="pres">
      <dgm:prSet presAssocID="{E2518775-BC36-47C6-82A9-3894B3EEC22B}" presName="medCircle2" presStyleLbl="vennNode1" presStyleIdx="1" presStyleCnt="5"/>
      <dgm:spPr/>
      <dgm:t>
        <a:bodyPr/>
        <a:lstStyle/>
        <a:p/>
      </dgm:t>
    </dgm:pt>
    <dgm:pt modelId="{26C15010-EAFD-4A99-B95A-948B0CD87D65}" type="pres">
      <dgm:prSet presAssocID="{E2518775-BC36-47C6-82A9-3894B3EEC22B}" presName="txLvlOnly1" presStyleLbl="revTx" presStyleIdx="1" presStyleCnt="5"/>
      <dgm:spPr/>
      <dgm:t>
        <a:bodyPr/>
        <a:lstStyle/>
        <a:p>
          <a:endParaRPr lang="ru-RU"/>
        </a:p>
      </dgm:t>
    </dgm:pt>
    <dgm:pt modelId="{44459F39-07B8-4E02-A7B2-357A7E1C36AF}" type="pres">
      <dgm:prSet presAssocID="{403517AD-41EE-47E6-AA87-D0AE4CA1BD57}" presName="noChildren"/>
      <dgm:spPr/>
      <dgm:t>
        <a:bodyPr/>
        <a:lstStyle/>
        <a:p/>
      </dgm:t>
    </dgm:pt>
    <dgm:pt modelId="{BD28ECE7-45C4-4DAC-AC4D-588E1B149664}" type="pres">
      <dgm:prSet presAssocID="{403517AD-41EE-47E6-AA87-D0AE4CA1BD57}" presName="gap"/>
      <dgm:spPr/>
      <dgm:t>
        <a:bodyPr/>
        <a:lstStyle/>
        <a:p/>
      </dgm:t>
    </dgm:pt>
    <dgm:pt modelId="{CF68EB0F-E5AA-4169-8A78-03CE4559812B}" type="pres">
      <dgm:prSet presAssocID="{403517AD-41EE-47E6-AA87-D0AE4CA1BD57}" presName="medCircle2" presStyleLbl="vennNode1" presStyleIdx="2" presStyleCnt="5"/>
      <dgm:spPr/>
      <dgm:t>
        <a:bodyPr/>
        <a:lstStyle/>
        <a:p/>
      </dgm:t>
    </dgm:pt>
    <dgm:pt modelId="{2D481A59-2797-487A-B6DE-E982199F1D98}" type="pres">
      <dgm:prSet presAssocID="{403517AD-41EE-47E6-AA87-D0AE4CA1BD57}" presName="txLvlOnly1" presStyleLbl="revTx" presStyleIdx="2" presStyleCnt="5"/>
      <dgm:spPr/>
      <dgm:t>
        <a:bodyPr/>
        <a:lstStyle/>
        <a:p>
          <a:endParaRPr lang="ru-RU"/>
        </a:p>
      </dgm:t>
    </dgm:pt>
    <dgm:pt modelId="{C55BD869-DE0D-456C-858E-B6DC6FDD90EE}" type="pres">
      <dgm:prSet presAssocID="{4ED27780-78E3-4B59-BB7E-D53D7EA29270}" presName="noChildren"/>
      <dgm:spPr/>
      <dgm:t>
        <a:bodyPr/>
        <a:lstStyle/>
        <a:p/>
      </dgm:t>
    </dgm:pt>
    <dgm:pt modelId="{5E399F2B-BCEA-41CF-B721-5204E1AD65B6}" type="pres">
      <dgm:prSet presAssocID="{4ED27780-78E3-4B59-BB7E-D53D7EA29270}" presName="gap"/>
      <dgm:spPr/>
      <dgm:t>
        <a:bodyPr/>
        <a:lstStyle/>
        <a:p/>
      </dgm:t>
    </dgm:pt>
    <dgm:pt modelId="{6CA8D11A-6E6C-4136-9EE4-CEE2A16EB586}" type="pres">
      <dgm:prSet presAssocID="{4ED27780-78E3-4B59-BB7E-D53D7EA29270}" presName="medCircle2" presStyleLbl="vennNode1" presStyleIdx="3" presStyleCnt="5"/>
      <dgm:spPr/>
      <dgm:t>
        <a:bodyPr/>
        <a:lstStyle/>
        <a:p/>
      </dgm:t>
    </dgm:pt>
    <dgm:pt modelId="{1588E650-568D-4468-9C2C-EAB44732E284}" type="pres">
      <dgm:prSet presAssocID="{4ED27780-78E3-4B59-BB7E-D53D7EA29270}" presName="txLvlOnly1" presStyleLbl="revTx" presStyleIdx="3" presStyleCnt="5"/>
      <dgm:spPr/>
      <dgm:t>
        <a:bodyPr/>
        <a:lstStyle/>
        <a:p>
          <a:endParaRPr lang="ru-RU"/>
        </a:p>
      </dgm:t>
    </dgm:pt>
    <dgm:pt modelId="{FCDFBCCC-F374-4D39-9478-E72A10A193DB}" type="pres">
      <dgm:prSet presAssocID="{94C95842-7A76-41A0-A73D-F33A172D9DD3}" presName="noChildren"/>
      <dgm:spPr/>
      <dgm:t>
        <a:bodyPr/>
        <a:lstStyle/>
        <a:p/>
      </dgm:t>
    </dgm:pt>
    <dgm:pt modelId="{743B1DE5-3D15-4A88-8A8D-207A050BE7AE}" type="pres">
      <dgm:prSet presAssocID="{94C95842-7A76-41A0-A73D-F33A172D9DD3}" presName="gap"/>
      <dgm:spPr/>
      <dgm:t>
        <a:bodyPr/>
        <a:lstStyle/>
        <a:p/>
      </dgm:t>
    </dgm:pt>
    <dgm:pt modelId="{0516B0FB-6E87-4323-958F-121640BD7E3E}" type="pres">
      <dgm:prSet presAssocID="{94C95842-7A76-41A0-A73D-F33A172D9DD3}" presName="medCircle2" presStyleLbl="vennNode1" presStyleIdx="4" presStyleCnt="5"/>
      <dgm:spPr/>
      <dgm:t>
        <a:bodyPr/>
        <a:lstStyle/>
        <a:p/>
      </dgm:t>
    </dgm:pt>
    <dgm:pt modelId="{BAC923F6-368B-4C24-A3E6-51A1BC699CA1}" type="pres">
      <dgm:prSet presAssocID="{94C95842-7A76-41A0-A73D-F33A172D9DD3}" presName="txLvlOnly1" presStyleLbl="revTx" presStyleIdx="4" presStyleCnt="5"/>
      <dgm:spPr/>
      <dgm:t>
        <a:bodyPr/>
        <a:lstStyle/>
        <a:p>
          <a:endParaRPr lang="ru-RU"/>
        </a:p>
      </dgm:t>
    </dgm:pt>
  </dgm:ptLst>
  <dgm:cxnLst>
    <dgm:cxn modelId="{614A7D30-7AAB-4345-B044-EECBA4D8B552}" srcId="{02625D7A-2F50-4634-A080-758CDF8626D8}" destId="{F689B2DF-6169-4E14-A2BB-F82829C699F5}" srcOrd="0" destOrd="0" parTransId="{4BC6B7C3-EFF4-44F0-B1C5-4460E087AF95}" sibTransId="{AD888153-0936-4925-A074-8103C365269C}"/>
    <dgm:cxn modelId="{BF1E62CD-08C6-4DC5-997F-7F0F6956682D}" srcId="{02625D7A-2F50-4634-A080-758CDF8626D8}" destId="{E2518775-BC36-47C6-82A9-3894B3EEC22B}" srcOrd="1" destOrd="0" parTransId="{3CAC4EEC-23EB-411B-838E-59BA8329050D}" sibTransId="{DC402B83-FF4A-4C5A-9E81-8380D43F0627}"/>
    <dgm:cxn modelId="{C4DD7F6D-6A00-4446-A15F-0912C2F33FA3}" srcId="{02625D7A-2F50-4634-A080-758CDF8626D8}" destId="{403517AD-41EE-47E6-AA87-D0AE4CA1BD57}" srcOrd="2" destOrd="0" parTransId="{CFD02BCD-BD64-4307-BD23-7FF620FBC262}" sibTransId="{20EBD616-92F4-4AC2-A191-33F9963F6EF3}"/>
    <dgm:cxn modelId="{D566C4ED-AE04-4F6A-90F9-1949BDD54806}" srcId="{02625D7A-2F50-4634-A080-758CDF8626D8}" destId="{4ED27780-78E3-4B59-BB7E-D53D7EA29270}" srcOrd="3" destOrd="0" parTransId="{BF55FDC6-3073-46BA-B021-10AC63BD2EB5}" sibTransId="{C0FBAB4E-32F3-46A3-B121-85888EB571CA}"/>
    <dgm:cxn modelId="{AF474DB3-6409-42C3-A0E3-C8D81912333F}" srcId="{02625D7A-2F50-4634-A080-758CDF8626D8}" destId="{94C95842-7A76-41A0-A73D-F33A172D9DD3}" srcOrd="4" destOrd="0" parTransId="{33653158-25B6-4235-85A7-D8D679A56D09}" sibTransId="{209DBA29-F9DE-4427-8F5A-3FA4C4E8F204}"/>
    <dgm:cxn modelId="{2ECF461E-0A81-41E1-8431-372D1E91E3D4}" type="presOf" srcId="{02625D7A-2F50-4634-A080-758CDF8626D8}" destId="{56705E0D-C463-47D7-832F-83029247EB75}" srcOrd="0" destOrd="0" presId="urn:microsoft.com/office/officeart/2008/layout/VerticalCircleList"/>
    <dgm:cxn modelId="{0196B70F-9C61-4284-938E-90D918E96BEE}" type="presParOf" srcId="{56705E0D-C463-47D7-832F-83029247EB75}" destId="{CAFA24C9-9461-43CD-878A-35F1B46B7608}" srcOrd="0" destOrd="0" presId="urn:microsoft.com/office/officeart/2008/layout/VerticalCircleList"/>
    <dgm:cxn modelId="{7F1AE6E8-9561-4C12-BE33-AC0848DE45A2}" type="presParOf" srcId="{CAFA24C9-9461-43CD-878A-35F1B46B7608}" destId="{28A83B71-E5CE-4D30-93C1-DD0F4069853F}" srcOrd="0" destOrd="0" presId="urn:microsoft.com/office/officeart/2008/layout/VerticalCircleList"/>
    <dgm:cxn modelId="{CDECA604-3217-49E1-8046-4577CA41FE2C}" type="presParOf" srcId="{CAFA24C9-9461-43CD-878A-35F1B46B7608}" destId="{00E4B71D-6E78-4003-B1D4-921CDFD28925}" srcOrd="1" destOrd="0" presId="urn:microsoft.com/office/officeart/2008/layout/VerticalCircleList"/>
    <dgm:cxn modelId="{5C6ADB8F-2982-4907-BF98-3FF1495FF641}" type="presParOf" srcId="{CAFA24C9-9461-43CD-878A-35F1B46B7608}" destId="{2B185248-6515-4D0E-8421-CB3F0ACB6DEA}" srcOrd="2" destOrd="0" presId="urn:microsoft.com/office/officeart/2008/layout/VerticalCircleList"/>
    <dgm:cxn modelId="{071932A4-56EE-4DB9-8782-7735D4093D67}" type="presOf" srcId="{F689B2DF-6169-4E14-A2BB-F82829C699F5}" destId="{2B185248-6515-4D0E-8421-CB3F0ACB6DEA}" srcOrd="0" destOrd="0" presId="urn:microsoft.com/office/officeart/2008/layout/VerticalCircleList"/>
    <dgm:cxn modelId="{E61531FB-E61B-47CF-92D3-51B5CFB6D398}" type="presParOf" srcId="{56705E0D-C463-47D7-832F-83029247EB75}" destId="{70DADB94-A0D6-4F8D-AE99-B6CA62C0ED53}" srcOrd="1" destOrd="0" presId="urn:microsoft.com/office/officeart/2008/layout/VerticalCircleList"/>
    <dgm:cxn modelId="{99C06D82-1A9C-4CE4-972F-292C0BE1308A}" type="presParOf" srcId="{70DADB94-A0D6-4F8D-AE99-B6CA62C0ED53}" destId="{52AE42E5-B9D6-4E21-9B17-3B5623962C2A}" srcOrd="0" destOrd="0" presId="urn:microsoft.com/office/officeart/2008/layout/VerticalCircleList"/>
    <dgm:cxn modelId="{D2B8118C-833A-45ED-8770-578D7B610F31}" type="presParOf" srcId="{70DADB94-A0D6-4F8D-AE99-B6CA62C0ED53}" destId="{798BA9DE-3FE5-4589-830D-3E37FAB2B788}" srcOrd="1" destOrd="0" presId="urn:microsoft.com/office/officeart/2008/layout/VerticalCircleList"/>
    <dgm:cxn modelId="{E96D5242-BEE8-4C82-9C3B-57F39F2EB47C}" type="presParOf" srcId="{70DADB94-A0D6-4F8D-AE99-B6CA62C0ED53}" destId="{26C15010-EAFD-4A99-B95A-948B0CD87D65}" srcOrd="2" destOrd="0" presId="urn:microsoft.com/office/officeart/2008/layout/VerticalCircleList"/>
    <dgm:cxn modelId="{2CBA0163-4F40-42A5-B277-C47E2447379F}" type="presOf" srcId="{E2518775-BC36-47C6-82A9-3894B3EEC22B}" destId="{26C15010-EAFD-4A99-B95A-948B0CD87D65}" srcOrd="0" destOrd="0" presId="urn:microsoft.com/office/officeart/2008/layout/VerticalCircleList"/>
    <dgm:cxn modelId="{243E6F34-E34B-4F06-A9CF-3BD2F1C84AE9}" type="presParOf" srcId="{56705E0D-C463-47D7-832F-83029247EB75}" destId="{44459F39-07B8-4E02-A7B2-357A7E1C36AF}" srcOrd="2" destOrd="0" presId="urn:microsoft.com/office/officeart/2008/layout/VerticalCircleList"/>
    <dgm:cxn modelId="{AD3561F5-B78F-42FB-AB8E-B92C13589601}" type="presParOf" srcId="{44459F39-07B8-4E02-A7B2-357A7E1C36AF}" destId="{BD28ECE7-45C4-4DAC-AC4D-588E1B149664}" srcOrd="0" destOrd="0" presId="urn:microsoft.com/office/officeart/2008/layout/VerticalCircleList"/>
    <dgm:cxn modelId="{97675DE6-DA39-4EC7-8E8D-536E66FE3BD6}" type="presParOf" srcId="{44459F39-07B8-4E02-A7B2-357A7E1C36AF}" destId="{CF68EB0F-E5AA-4169-8A78-03CE4559812B}" srcOrd="1" destOrd="0" presId="urn:microsoft.com/office/officeart/2008/layout/VerticalCircleList"/>
    <dgm:cxn modelId="{2AC16BFA-F72C-417C-87DD-5FE5A8EC7AEF}" type="presParOf" srcId="{44459F39-07B8-4E02-A7B2-357A7E1C36AF}" destId="{2D481A59-2797-487A-B6DE-E982199F1D98}" srcOrd="2" destOrd="0" presId="urn:microsoft.com/office/officeart/2008/layout/VerticalCircleList"/>
    <dgm:cxn modelId="{643AC719-7262-4F9F-9D4D-785E262445C4}" type="presOf" srcId="{403517AD-41EE-47E6-AA87-D0AE4CA1BD57}" destId="{2D481A59-2797-487A-B6DE-E982199F1D98}" srcOrd="0" destOrd="0" presId="urn:microsoft.com/office/officeart/2008/layout/VerticalCircleList"/>
    <dgm:cxn modelId="{DC63EC24-25F3-4F46-A06E-C647B1F4A297}" type="presParOf" srcId="{56705E0D-C463-47D7-832F-83029247EB75}" destId="{C55BD869-DE0D-456C-858E-B6DC6FDD90EE}" srcOrd="3" destOrd="0" presId="urn:microsoft.com/office/officeart/2008/layout/VerticalCircleList"/>
    <dgm:cxn modelId="{ADC6C09D-1735-4BAE-BDB7-6081FFB2C283}" type="presParOf" srcId="{C55BD869-DE0D-456C-858E-B6DC6FDD90EE}" destId="{5E399F2B-BCEA-41CF-B721-5204E1AD65B6}" srcOrd="0" destOrd="0" presId="urn:microsoft.com/office/officeart/2008/layout/VerticalCircleList"/>
    <dgm:cxn modelId="{D268A46D-3877-4751-AB4C-2506F60C818B}" type="presParOf" srcId="{C55BD869-DE0D-456C-858E-B6DC6FDD90EE}" destId="{6CA8D11A-6E6C-4136-9EE4-CEE2A16EB586}" srcOrd="1" destOrd="0" presId="urn:microsoft.com/office/officeart/2008/layout/VerticalCircleList"/>
    <dgm:cxn modelId="{B3118A83-9DB3-4FFA-AAAE-7BCFBB1E08B6}" type="presParOf" srcId="{C55BD869-DE0D-456C-858E-B6DC6FDD90EE}" destId="{1588E650-568D-4468-9C2C-EAB44732E284}" srcOrd="2" destOrd="0" presId="urn:microsoft.com/office/officeart/2008/layout/VerticalCircleList"/>
    <dgm:cxn modelId="{A5424A24-124C-4974-9F59-5A9806704619}" type="presOf" srcId="{4ED27780-78E3-4B59-BB7E-D53D7EA29270}" destId="{1588E650-568D-4468-9C2C-EAB44732E284}" srcOrd="0" destOrd="0" presId="urn:microsoft.com/office/officeart/2008/layout/VerticalCircleList"/>
    <dgm:cxn modelId="{4D8D8A67-98B8-4219-B59A-FCCEB8F8D3D5}" type="presParOf" srcId="{56705E0D-C463-47D7-832F-83029247EB75}" destId="{FCDFBCCC-F374-4D39-9478-E72A10A193DB}" srcOrd="4" destOrd="0" presId="urn:microsoft.com/office/officeart/2008/layout/VerticalCircleList"/>
    <dgm:cxn modelId="{027341EE-1A73-421C-98DF-A093A1C03A4A}" type="presParOf" srcId="{FCDFBCCC-F374-4D39-9478-E72A10A193DB}" destId="{743B1DE5-3D15-4A88-8A8D-207A050BE7AE}" srcOrd="0" destOrd="0" presId="urn:microsoft.com/office/officeart/2008/layout/VerticalCircleList"/>
    <dgm:cxn modelId="{9AB0DF4C-7694-4B25-9F45-67C9B6133638}" type="presParOf" srcId="{FCDFBCCC-F374-4D39-9478-E72A10A193DB}" destId="{0516B0FB-6E87-4323-958F-121640BD7E3E}" srcOrd="1" destOrd="0" presId="urn:microsoft.com/office/officeart/2008/layout/VerticalCircleList"/>
    <dgm:cxn modelId="{C6D26036-635A-446A-A3BE-02B433E77852}" type="presParOf" srcId="{FCDFBCCC-F374-4D39-9478-E72A10A193DB}" destId="{BAC923F6-368B-4C24-A3E6-51A1BC699CA1}" srcOrd="2" destOrd="0" presId="urn:microsoft.com/office/officeart/2008/layout/VerticalCircleList"/>
    <dgm:cxn modelId="{5D1BD3AE-5B7F-4A00-9557-9BC42293AD0B}" type="presOf" srcId="{94C95842-7A76-41A0-A73D-F33A172D9DD3}" destId="{BAC923F6-368B-4C24-A3E6-51A1BC699CA1}" srcOrd="0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main"/>
    </a:ext>
  </dgm:extLst>
</dgm:dataModel>
</file>

<file path=ppt/diagrams/data4.xml><?xml version="1.0" encoding="utf-8"?>
<dgm:dataModel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dgm="http://schemas.openxmlformats.org/drawingml/2006/diagram">
  <dgm:ptLst>
    <dgm:pt modelId="{6503647E-DFA9-4370-AA8E-F72729259193}" type="doc">
      <dgm:prSet loTypeId="urn:microsoft.com/office/officeart/2008/layout/VerticalCircle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3DA7BAD-4166-45A9-89AB-CFA5939BD3A0}" type="parTrans" cxnId="{5BF465E4-0E68-4B42-A937-8D90184A0935}">
      <dgm:prSet custT="1"/>
      <dgm:spPr/>
      <dgm:t>
        <a:bodyPr/>
        <a:lstStyle/>
        <a:p>
          <a:endParaRPr lang="ru-RU" sz="1400"/>
        </a:p>
      </dgm:t>
    </dgm:pt>
    <dgm:pt modelId="{C4BD3941-CA0D-46EF-9E76-3B7F813AAAB7}">
      <dgm:prSet phldrT="[Текст]" custT="1"/>
      <dgm:spPr/>
      <dgm:t>
        <a:bodyPr/>
        <a:lstStyle/>
        <a:p>
          <a:r>
            <a:rPr lang="ru-RU" sz="1400" smtClean="0"/>
            <a:t>Эффективное управление государственными финансами, направленное на поддержание финансовой устойчивости и самостоятельности республиканского бюджета</a:t>
          </a:r>
          <a:endParaRPr lang="ru-RU" sz="1400"/>
        </a:p>
      </dgm:t>
    </dgm:pt>
    <dgm:pt modelId="{324FDD9D-C586-4B4F-8BBE-9E2E22ED2BD0}" type="sibTrans" cxnId="{5BF465E4-0E68-4B42-A937-8D90184A0935}">
      <dgm:prSet custT="1"/>
      <dgm:spPr/>
      <dgm:t>
        <a:bodyPr/>
        <a:lstStyle/>
        <a:p>
          <a:endParaRPr lang="ru-RU" sz="1400"/>
        </a:p>
      </dgm:t>
    </dgm:pt>
    <dgm:pt modelId="{2C87F273-E801-456D-BE46-B8B4E6C6ECDC}" type="parTrans" cxnId="{E0A1908D-2B0E-4C04-B9CB-5AB97DAFBF61}">
      <dgm:prSet custT="1"/>
      <dgm:spPr/>
      <dgm:t>
        <a:bodyPr/>
        <a:lstStyle/>
        <a:p>
          <a:endParaRPr lang="ru-RU" sz="1400"/>
        </a:p>
      </dgm:t>
    </dgm:pt>
    <dgm:pt modelId="{771DD0F6-9ED9-45A4-9D24-A8678F25C3A8}">
      <dgm:prSet phldrT="[Текст]" custT="1"/>
      <dgm:spPr/>
      <dgm:t>
        <a:bodyPr/>
        <a:lstStyle/>
        <a:p>
          <a:r>
            <a:rPr lang="ru-RU" sz="1400" smtClean="0"/>
            <a:t>Сохранение уровня финансового обеспечения расходных обязательств по всем первоочередным и социально значимым направлениям</a:t>
          </a:r>
          <a:endParaRPr lang="ru-RU" sz="1400"/>
        </a:p>
      </dgm:t>
    </dgm:pt>
    <dgm:pt modelId="{FD30A077-5C08-4E8E-8118-538C14F03B8E}" type="sibTrans" cxnId="{E0A1908D-2B0E-4C04-B9CB-5AB97DAFBF61}">
      <dgm:prSet custT="1"/>
      <dgm:spPr/>
      <dgm:t>
        <a:bodyPr/>
        <a:lstStyle/>
        <a:p>
          <a:endParaRPr lang="ru-RU" sz="1400"/>
        </a:p>
      </dgm:t>
    </dgm:pt>
    <dgm:pt modelId="{C22372B4-F38C-4A33-AC53-F07AA18DA1CE}" type="parTrans" cxnId="{A4382691-27AE-4ECD-8E05-FE2AEAC6C763}">
      <dgm:prSet custT="1"/>
      <dgm:spPr/>
      <dgm:t>
        <a:bodyPr/>
        <a:lstStyle/>
        <a:p>
          <a:endParaRPr lang="ru-RU" sz="1400"/>
        </a:p>
      </dgm:t>
    </dgm:pt>
    <dgm:pt modelId="{424139AA-0768-4BAB-BE09-C09A8729CCA2}">
      <dgm:prSet phldrT="[Текст]" custT="1"/>
      <dgm:spPr/>
      <dgm:t>
        <a:bodyPr/>
        <a:lstStyle/>
        <a:p>
          <a:r>
            <a:rPr lang="ru-RU" sz="1400" smtClean="0"/>
            <a:t>Обеспечение эффективности использования бюджетных средств, сокращения неэффективных затрат, концентрации ресурсов на приоритетных направлениях развития</a:t>
          </a:r>
          <a:endParaRPr lang="ru-RU" sz="1400"/>
        </a:p>
      </dgm:t>
    </dgm:pt>
    <dgm:pt modelId="{25C1FE57-9CBB-4C56-BB7A-569A98735423}" type="sibTrans" cxnId="{A4382691-27AE-4ECD-8E05-FE2AEAC6C763}">
      <dgm:prSet custT="1"/>
      <dgm:spPr/>
      <dgm:t>
        <a:bodyPr/>
        <a:lstStyle/>
        <a:p>
          <a:endParaRPr lang="ru-RU" sz="1400"/>
        </a:p>
      </dgm:t>
    </dgm:pt>
    <dgm:pt modelId="{11E8DB5D-9ED6-4944-9EEA-362784268146}" type="parTrans" cxnId="{830211AD-DAE4-4E0B-BDE0-F9B2FFD095D9}">
      <dgm:prSet custT="1"/>
      <dgm:spPr/>
      <dgm:t>
        <a:bodyPr/>
        <a:lstStyle/>
        <a:p>
          <a:endParaRPr lang="ru-RU" sz="1400"/>
        </a:p>
      </dgm:t>
    </dgm:pt>
    <dgm:pt modelId="{6FA4AD4E-1D82-4791-9173-A5199D2FCD5E}">
      <dgm:prSet phldrT="[Текст]" custT="1"/>
      <dgm:spPr/>
      <dgm:t>
        <a:bodyPr/>
        <a:lstStyle/>
        <a:p>
          <a:r>
            <a:rPr lang="ru-RU" sz="1400" smtClean="0"/>
            <a:t>Совершенствование межбюджетных отношений с целью повышения финансовой самодостаточности местных бюджетов</a:t>
          </a:r>
          <a:endParaRPr lang="ru-RU" sz="1400"/>
        </a:p>
      </dgm:t>
    </dgm:pt>
    <dgm:pt modelId="{F39C03A2-9148-4403-BE2F-32F3F96C50D5}" type="sibTrans" cxnId="{830211AD-DAE4-4E0B-BDE0-F9B2FFD095D9}">
      <dgm:prSet custT="1"/>
      <dgm:spPr/>
      <dgm:t>
        <a:bodyPr/>
        <a:lstStyle/>
        <a:p>
          <a:endParaRPr lang="ru-RU" sz="1400"/>
        </a:p>
      </dgm:t>
    </dgm:pt>
    <dgm:pt modelId="{0B800A23-B7B2-44F7-A4A1-DEDC15E523A1}" type="parTrans" cxnId="{73CAB60A-68EB-41FA-B0E3-DB6B03A37BFF}">
      <dgm:prSet custT="1"/>
      <dgm:spPr/>
      <dgm:t>
        <a:bodyPr/>
        <a:lstStyle/>
        <a:p>
          <a:endParaRPr lang="ru-RU" sz="1400"/>
        </a:p>
      </dgm:t>
    </dgm:pt>
    <dgm:pt modelId="{2081C6B7-EF37-42AA-A859-365591079D8F}">
      <dgm:prSet phldrT="[Текст]" custT="1"/>
      <dgm:spPr/>
      <dgm:t>
        <a:bodyPr/>
        <a:lstStyle/>
        <a:p>
          <a:r>
            <a:rPr lang="ru-RU" sz="1400" smtClean="0"/>
            <a:t>Эффективное управление государственным долгом, проведение взвешенной долговой политики</a:t>
          </a:r>
          <a:endParaRPr lang="ru-RU" sz="1400"/>
        </a:p>
      </dgm:t>
    </dgm:pt>
    <dgm:pt modelId="{A26C645D-72CE-46BF-82FF-867235734630}" type="sibTrans" cxnId="{73CAB60A-68EB-41FA-B0E3-DB6B03A37BFF}">
      <dgm:prSet custT="1"/>
      <dgm:spPr/>
      <dgm:t>
        <a:bodyPr/>
        <a:lstStyle/>
        <a:p>
          <a:endParaRPr lang="ru-RU" sz="1400"/>
        </a:p>
      </dgm:t>
    </dgm:pt>
    <dgm:pt modelId="{6FADC194-E1FC-4FE7-B353-A4F177430220}" type="pres">
      <dgm:prSet presAssocID="{6503647E-DFA9-4370-AA8E-F72729259193}" presName="Name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F8AC43B9-EE2B-44D4-AC0D-D374C346A67E}" type="pres">
      <dgm:prSet presAssocID="{C4BD3941-CA0D-46EF-9E76-3B7F813AAAB7}" presName="noChildren"/>
      <dgm:spPr/>
      <dgm:t>
        <a:bodyPr/>
        <a:lstStyle/>
        <a:p/>
      </dgm:t>
    </dgm:pt>
    <dgm:pt modelId="{E2825736-A6CF-4937-9BA5-4474B1BB335D}" type="pres">
      <dgm:prSet presAssocID="{C4BD3941-CA0D-46EF-9E76-3B7F813AAAB7}" presName="gap"/>
      <dgm:spPr/>
      <dgm:t>
        <a:bodyPr/>
        <a:lstStyle/>
        <a:p/>
      </dgm:t>
    </dgm:pt>
    <dgm:pt modelId="{1B0D9459-D43F-4F73-912C-D56E3701E105}" type="pres">
      <dgm:prSet presAssocID="{C4BD3941-CA0D-46EF-9E76-3B7F813AAAB7}" presName="medCircle2" presStyleLbl="vennNode1" presStyleCnt="5"/>
      <dgm:spPr/>
      <dgm:t>
        <a:bodyPr/>
        <a:lstStyle/>
        <a:p/>
      </dgm:t>
    </dgm:pt>
    <dgm:pt modelId="{D47E3DDB-8260-4C07-A136-EB88CD199225}" type="pres">
      <dgm:prSet presAssocID="{C4BD3941-CA0D-46EF-9E76-3B7F813AAAB7}" presName="txLvlOnly1" presStyleLbl="revTx" presStyleCnt="5"/>
      <dgm:spPr/>
      <dgm:t>
        <a:bodyPr/>
        <a:lstStyle/>
        <a:p>
          <a:endParaRPr lang="ru-RU"/>
        </a:p>
      </dgm:t>
    </dgm:pt>
    <dgm:pt modelId="{2A2027D2-930A-4F58-B133-2286F4C59F31}" type="pres">
      <dgm:prSet presAssocID="{771DD0F6-9ED9-45A4-9D24-A8678F25C3A8}" presName="noChildren"/>
      <dgm:spPr/>
      <dgm:t>
        <a:bodyPr/>
        <a:lstStyle/>
        <a:p/>
      </dgm:t>
    </dgm:pt>
    <dgm:pt modelId="{58817087-4119-47CC-A0EE-34161DD3EA07}" type="pres">
      <dgm:prSet presAssocID="{771DD0F6-9ED9-45A4-9D24-A8678F25C3A8}" presName="gap"/>
      <dgm:spPr/>
      <dgm:t>
        <a:bodyPr/>
        <a:lstStyle/>
        <a:p/>
      </dgm:t>
    </dgm:pt>
    <dgm:pt modelId="{5FDE4B3D-EA35-45AD-AF3D-8FEC4100D685}" type="pres">
      <dgm:prSet presAssocID="{771DD0F6-9ED9-45A4-9D24-A8678F25C3A8}" presName="medCircle2" presStyleLbl="vennNode1" presStyleIdx="1" presStyleCnt="5"/>
      <dgm:spPr/>
      <dgm:t>
        <a:bodyPr/>
        <a:lstStyle/>
        <a:p/>
      </dgm:t>
    </dgm:pt>
    <dgm:pt modelId="{4D67C38E-AA7E-4432-8D72-F4C33A950471}" type="pres">
      <dgm:prSet presAssocID="{771DD0F6-9ED9-45A4-9D24-A8678F25C3A8}" presName="txLvlOnly1" presStyleLbl="revTx" presStyleIdx="1" presStyleCnt="5"/>
      <dgm:spPr/>
      <dgm:t>
        <a:bodyPr/>
        <a:lstStyle/>
        <a:p>
          <a:endParaRPr lang="ru-RU"/>
        </a:p>
      </dgm:t>
    </dgm:pt>
    <dgm:pt modelId="{15A4C028-6630-45A2-AC1D-8B3E3EF700C6}" type="pres">
      <dgm:prSet presAssocID="{424139AA-0768-4BAB-BE09-C09A8729CCA2}" presName="noChildren"/>
      <dgm:spPr/>
      <dgm:t>
        <a:bodyPr/>
        <a:lstStyle/>
        <a:p/>
      </dgm:t>
    </dgm:pt>
    <dgm:pt modelId="{EBEE85A6-6624-498D-B772-D3EEC776173F}" type="pres">
      <dgm:prSet presAssocID="{424139AA-0768-4BAB-BE09-C09A8729CCA2}" presName="gap"/>
      <dgm:spPr/>
      <dgm:t>
        <a:bodyPr/>
        <a:lstStyle/>
        <a:p/>
      </dgm:t>
    </dgm:pt>
    <dgm:pt modelId="{BC1010A1-6E8C-4CA9-B433-19563B91AB0F}" type="pres">
      <dgm:prSet presAssocID="{424139AA-0768-4BAB-BE09-C09A8729CCA2}" presName="medCircle2" presStyleLbl="vennNode1" presStyleIdx="2" presStyleCnt="5"/>
      <dgm:spPr/>
      <dgm:t>
        <a:bodyPr/>
        <a:lstStyle/>
        <a:p/>
      </dgm:t>
    </dgm:pt>
    <dgm:pt modelId="{9B6AEE8A-0CCD-454C-911B-39BB5090B6EC}" type="pres">
      <dgm:prSet presAssocID="{424139AA-0768-4BAB-BE09-C09A8729CCA2}" presName="txLvlOnly1" presStyleLbl="revTx" presStyleIdx="2" presStyleCnt="5"/>
      <dgm:spPr/>
      <dgm:t>
        <a:bodyPr/>
        <a:lstStyle/>
        <a:p>
          <a:endParaRPr lang="ru-RU"/>
        </a:p>
      </dgm:t>
    </dgm:pt>
    <dgm:pt modelId="{59005E0D-6BFF-40DA-8EFA-C6897237F311}" type="pres">
      <dgm:prSet presAssocID="{6FA4AD4E-1D82-4791-9173-A5199D2FCD5E}" presName="noChildren"/>
      <dgm:spPr/>
      <dgm:t>
        <a:bodyPr/>
        <a:lstStyle/>
        <a:p/>
      </dgm:t>
    </dgm:pt>
    <dgm:pt modelId="{6EB6CD61-C6D6-441B-B01B-19FECC65DB41}" type="pres">
      <dgm:prSet presAssocID="{6FA4AD4E-1D82-4791-9173-A5199D2FCD5E}" presName="gap"/>
      <dgm:spPr/>
      <dgm:t>
        <a:bodyPr/>
        <a:lstStyle/>
        <a:p/>
      </dgm:t>
    </dgm:pt>
    <dgm:pt modelId="{CC48D045-6A97-4C16-A809-5B7D13880CD3}" type="pres">
      <dgm:prSet presAssocID="{6FA4AD4E-1D82-4791-9173-A5199D2FCD5E}" presName="medCircle2" presStyleLbl="vennNode1" presStyleIdx="3" presStyleCnt="5"/>
      <dgm:spPr/>
      <dgm:t>
        <a:bodyPr/>
        <a:lstStyle/>
        <a:p/>
      </dgm:t>
    </dgm:pt>
    <dgm:pt modelId="{CC0749DA-EF0F-4ED3-8C92-E8C1F0F57392}" type="pres">
      <dgm:prSet presAssocID="{6FA4AD4E-1D82-4791-9173-A5199D2FCD5E}" presName="txLvlOnly1" presStyleLbl="revTx" presStyleIdx="3" presStyleCnt="5"/>
      <dgm:spPr/>
      <dgm:t>
        <a:bodyPr/>
        <a:lstStyle/>
        <a:p>
          <a:endParaRPr lang="ru-RU"/>
        </a:p>
      </dgm:t>
    </dgm:pt>
    <dgm:pt modelId="{30CDED6D-B33A-4F07-85E0-2504CE87F675}" type="pres">
      <dgm:prSet presAssocID="{2081C6B7-EF37-42AA-A859-365591079D8F}" presName="noChildren"/>
      <dgm:spPr/>
      <dgm:t>
        <a:bodyPr/>
        <a:lstStyle/>
        <a:p/>
      </dgm:t>
    </dgm:pt>
    <dgm:pt modelId="{33FAD657-F920-4A93-9FCE-57114520424A}" type="pres">
      <dgm:prSet presAssocID="{2081C6B7-EF37-42AA-A859-365591079D8F}" presName="gap"/>
      <dgm:spPr/>
      <dgm:t>
        <a:bodyPr/>
        <a:lstStyle/>
        <a:p/>
      </dgm:t>
    </dgm:pt>
    <dgm:pt modelId="{93AC5C45-8698-4FFE-8B57-37F43E93CFB9}" type="pres">
      <dgm:prSet presAssocID="{2081C6B7-EF37-42AA-A859-365591079D8F}" presName="medCircle2" presStyleLbl="vennNode1" presStyleIdx="4" presStyleCnt="5"/>
      <dgm:spPr/>
      <dgm:t>
        <a:bodyPr/>
        <a:lstStyle/>
        <a:p/>
      </dgm:t>
    </dgm:pt>
    <dgm:pt modelId="{17566E9F-40BB-40C8-9EC7-21B200BFF868}" type="pres">
      <dgm:prSet presAssocID="{2081C6B7-EF37-42AA-A859-365591079D8F}" presName="txLvlOnly1" presStyleLbl="revTx" presStyleIdx="4" presStyleCnt="5"/>
      <dgm:spPr/>
      <dgm:t>
        <a:bodyPr/>
        <a:lstStyle/>
        <a:p>
          <a:endParaRPr lang="ru-RU"/>
        </a:p>
      </dgm:t>
    </dgm:pt>
  </dgm:ptLst>
  <dgm:cxnLst>
    <dgm:cxn modelId="{5BF465E4-0E68-4B42-A937-8D90184A0935}" srcId="{6503647E-DFA9-4370-AA8E-F72729259193}" destId="{C4BD3941-CA0D-46EF-9E76-3B7F813AAAB7}" srcOrd="0" destOrd="0" parTransId="{A3DA7BAD-4166-45A9-89AB-CFA5939BD3A0}" sibTransId="{324FDD9D-C586-4B4F-8BBE-9E2E22ED2BD0}"/>
    <dgm:cxn modelId="{E0A1908D-2B0E-4C04-B9CB-5AB97DAFBF61}" srcId="{6503647E-DFA9-4370-AA8E-F72729259193}" destId="{771DD0F6-9ED9-45A4-9D24-A8678F25C3A8}" srcOrd="1" destOrd="0" parTransId="{2C87F273-E801-456D-BE46-B8B4E6C6ECDC}" sibTransId="{FD30A077-5C08-4E8E-8118-538C14F03B8E}"/>
    <dgm:cxn modelId="{A4382691-27AE-4ECD-8E05-FE2AEAC6C763}" srcId="{6503647E-DFA9-4370-AA8E-F72729259193}" destId="{424139AA-0768-4BAB-BE09-C09A8729CCA2}" srcOrd="2" destOrd="0" parTransId="{C22372B4-F38C-4A33-AC53-F07AA18DA1CE}" sibTransId="{25C1FE57-9CBB-4C56-BB7A-569A98735423}"/>
    <dgm:cxn modelId="{830211AD-DAE4-4E0B-BDE0-F9B2FFD095D9}" srcId="{6503647E-DFA9-4370-AA8E-F72729259193}" destId="{6FA4AD4E-1D82-4791-9173-A5199D2FCD5E}" srcOrd="3" destOrd="0" parTransId="{11E8DB5D-9ED6-4944-9EEA-362784268146}" sibTransId="{F39C03A2-9148-4403-BE2F-32F3F96C50D5}"/>
    <dgm:cxn modelId="{73CAB60A-68EB-41FA-B0E3-DB6B03A37BFF}" srcId="{6503647E-DFA9-4370-AA8E-F72729259193}" destId="{2081C6B7-EF37-42AA-A859-365591079D8F}" srcOrd="4" destOrd="0" parTransId="{0B800A23-B7B2-44F7-A4A1-DEDC15E523A1}" sibTransId="{A26C645D-72CE-46BF-82FF-867235734630}"/>
    <dgm:cxn modelId="{D54D3FBA-B8CF-4B2E-91EA-C42C19CA9B70}" type="presOf" srcId="{6503647E-DFA9-4370-AA8E-F72729259193}" destId="{6FADC194-E1FC-4FE7-B353-A4F177430220}" srcOrd="0" destOrd="0" presId="urn:microsoft.com/office/officeart/2008/layout/VerticalCircleList"/>
    <dgm:cxn modelId="{BBB6F487-5E72-44D0-B0C9-7660A61AEB7C}" type="presParOf" srcId="{6FADC194-E1FC-4FE7-B353-A4F177430220}" destId="{F8AC43B9-EE2B-44D4-AC0D-D374C346A67E}" srcOrd="0" destOrd="0" presId="urn:microsoft.com/office/officeart/2008/layout/VerticalCircleList"/>
    <dgm:cxn modelId="{704B1DF2-2C2E-48D6-861E-3FD561047F88}" type="presParOf" srcId="{F8AC43B9-EE2B-44D4-AC0D-D374C346A67E}" destId="{E2825736-A6CF-4937-9BA5-4474B1BB335D}" srcOrd="0" destOrd="0" presId="urn:microsoft.com/office/officeart/2008/layout/VerticalCircleList"/>
    <dgm:cxn modelId="{C3C5BE5F-C3E4-4B59-A04E-D33EFB41F77D}" type="presParOf" srcId="{F8AC43B9-EE2B-44D4-AC0D-D374C346A67E}" destId="{1B0D9459-D43F-4F73-912C-D56E3701E105}" srcOrd="1" destOrd="0" presId="urn:microsoft.com/office/officeart/2008/layout/VerticalCircleList"/>
    <dgm:cxn modelId="{CA7621C3-7029-4106-94B7-BCEFD50F15BF}" type="presParOf" srcId="{F8AC43B9-EE2B-44D4-AC0D-D374C346A67E}" destId="{D47E3DDB-8260-4C07-A136-EB88CD199225}" srcOrd="2" destOrd="0" presId="urn:microsoft.com/office/officeart/2008/layout/VerticalCircleList"/>
    <dgm:cxn modelId="{BCB47EE1-6644-4541-937D-76F596052887}" type="presOf" srcId="{C4BD3941-CA0D-46EF-9E76-3B7F813AAAB7}" destId="{D47E3DDB-8260-4C07-A136-EB88CD199225}" srcOrd="0" destOrd="0" presId="urn:microsoft.com/office/officeart/2008/layout/VerticalCircleList"/>
    <dgm:cxn modelId="{68972379-B31B-4FA4-9713-C12BEE7F7A84}" type="presParOf" srcId="{6FADC194-E1FC-4FE7-B353-A4F177430220}" destId="{2A2027D2-930A-4F58-B133-2286F4C59F31}" srcOrd="1" destOrd="0" presId="urn:microsoft.com/office/officeart/2008/layout/VerticalCircleList"/>
    <dgm:cxn modelId="{4D44EA93-2728-4C4A-AB2E-438288395DFF}" type="presParOf" srcId="{2A2027D2-930A-4F58-B133-2286F4C59F31}" destId="{58817087-4119-47CC-A0EE-34161DD3EA07}" srcOrd="0" destOrd="0" presId="urn:microsoft.com/office/officeart/2008/layout/VerticalCircleList"/>
    <dgm:cxn modelId="{78510BEC-3102-4903-9B9A-1E0DA0AD4965}" type="presParOf" srcId="{2A2027D2-930A-4F58-B133-2286F4C59F31}" destId="{5FDE4B3D-EA35-45AD-AF3D-8FEC4100D685}" srcOrd="1" destOrd="0" presId="urn:microsoft.com/office/officeart/2008/layout/VerticalCircleList"/>
    <dgm:cxn modelId="{B3D8975D-65ED-4118-9E9C-C62AB8C5CCE4}" type="presParOf" srcId="{2A2027D2-930A-4F58-B133-2286F4C59F31}" destId="{4D67C38E-AA7E-4432-8D72-F4C33A950471}" srcOrd="2" destOrd="0" presId="urn:microsoft.com/office/officeart/2008/layout/VerticalCircleList"/>
    <dgm:cxn modelId="{BE234385-E514-498D-BCF8-D5B4817A4952}" type="presOf" srcId="{771DD0F6-9ED9-45A4-9D24-A8678F25C3A8}" destId="{4D67C38E-AA7E-4432-8D72-F4C33A950471}" srcOrd="0" destOrd="0" presId="urn:microsoft.com/office/officeart/2008/layout/VerticalCircleList"/>
    <dgm:cxn modelId="{FEE226B3-44C6-48CA-8093-AA9A409E02AB}" type="presParOf" srcId="{6FADC194-E1FC-4FE7-B353-A4F177430220}" destId="{15A4C028-6630-45A2-AC1D-8B3E3EF700C6}" srcOrd="2" destOrd="0" presId="urn:microsoft.com/office/officeart/2008/layout/VerticalCircleList"/>
    <dgm:cxn modelId="{D314E074-831F-4D7D-8E71-6BA3ED847620}" type="presParOf" srcId="{15A4C028-6630-45A2-AC1D-8B3E3EF700C6}" destId="{EBEE85A6-6624-498D-B772-D3EEC776173F}" srcOrd="0" destOrd="0" presId="urn:microsoft.com/office/officeart/2008/layout/VerticalCircleList"/>
    <dgm:cxn modelId="{FB76A46C-95A7-4C49-851B-AE062D3B2036}" type="presParOf" srcId="{15A4C028-6630-45A2-AC1D-8B3E3EF700C6}" destId="{BC1010A1-6E8C-4CA9-B433-19563B91AB0F}" srcOrd="1" destOrd="0" presId="urn:microsoft.com/office/officeart/2008/layout/VerticalCircleList"/>
    <dgm:cxn modelId="{ED13D2D3-F391-4EF5-BAE8-BFCA6B8BEB2D}" type="presParOf" srcId="{15A4C028-6630-45A2-AC1D-8B3E3EF700C6}" destId="{9B6AEE8A-0CCD-454C-911B-39BB5090B6EC}" srcOrd="2" destOrd="0" presId="urn:microsoft.com/office/officeart/2008/layout/VerticalCircleList"/>
    <dgm:cxn modelId="{C11A6B7F-BB3A-4456-A830-81D25B819350}" type="presOf" srcId="{424139AA-0768-4BAB-BE09-C09A8729CCA2}" destId="{9B6AEE8A-0CCD-454C-911B-39BB5090B6EC}" srcOrd="0" destOrd="0" presId="urn:microsoft.com/office/officeart/2008/layout/VerticalCircleList"/>
    <dgm:cxn modelId="{BFB22D11-8DE5-464B-9FE7-B98BC160B367}" type="presParOf" srcId="{6FADC194-E1FC-4FE7-B353-A4F177430220}" destId="{59005E0D-6BFF-40DA-8EFA-C6897237F311}" srcOrd="3" destOrd="0" presId="urn:microsoft.com/office/officeart/2008/layout/VerticalCircleList"/>
    <dgm:cxn modelId="{6CC8F69D-9350-4C7E-9D66-7819539ACD75}" type="presParOf" srcId="{59005E0D-6BFF-40DA-8EFA-C6897237F311}" destId="{6EB6CD61-C6D6-441B-B01B-19FECC65DB41}" srcOrd="0" destOrd="0" presId="urn:microsoft.com/office/officeart/2008/layout/VerticalCircleList"/>
    <dgm:cxn modelId="{7FE5337A-6000-424D-977E-C674D74190F0}" type="presParOf" srcId="{59005E0D-6BFF-40DA-8EFA-C6897237F311}" destId="{CC48D045-6A97-4C16-A809-5B7D13880CD3}" srcOrd="1" destOrd="0" presId="urn:microsoft.com/office/officeart/2008/layout/VerticalCircleList"/>
    <dgm:cxn modelId="{4F79F9FE-257A-4AF4-A6C0-B2D8E8C5CD89}" type="presParOf" srcId="{59005E0D-6BFF-40DA-8EFA-C6897237F311}" destId="{CC0749DA-EF0F-4ED3-8C92-E8C1F0F57392}" srcOrd="2" destOrd="0" presId="urn:microsoft.com/office/officeart/2008/layout/VerticalCircleList"/>
    <dgm:cxn modelId="{C70D5A20-3225-4BAB-9668-DA9FA317B94C}" type="presOf" srcId="{6FA4AD4E-1D82-4791-9173-A5199D2FCD5E}" destId="{CC0749DA-EF0F-4ED3-8C92-E8C1F0F57392}" srcOrd="0" destOrd="0" presId="urn:microsoft.com/office/officeart/2008/layout/VerticalCircleList"/>
    <dgm:cxn modelId="{9962300B-C7A4-4AE7-B171-0561E3E02239}" type="presParOf" srcId="{6FADC194-E1FC-4FE7-B353-A4F177430220}" destId="{30CDED6D-B33A-4F07-85E0-2504CE87F675}" srcOrd="4" destOrd="0" presId="urn:microsoft.com/office/officeart/2008/layout/VerticalCircleList"/>
    <dgm:cxn modelId="{31E7AE39-2D50-4DAC-BA03-DF7F584D86C7}" type="presParOf" srcId="{30CDED6D-B33A-4F07-85E0-2504CE87F675}" destId="{33FAD657-F920-4A93-9FCE-57114520424A}" srcOrd="0" destOrd="0" presId="urn:microsoft.com/office/officeart/2008/layout/VerticalCircleList"/>
    <dgm:cxn modelId="{3886054F-EDD5-4730-93EF-6C4A9539BCCD}" type="presParOf" srcId="{30CDED6D-B33A-4F07-85E0-2504CE87F675}" destId="{93AC5C45-8698-4FFE-8B57-37F43E93CFB9}" srcOrd="1" destOrd="0" presId="urn:microsoft.com/office/officeart/2008/layout/VerticalCircleList"/>
    <dgm:cxn modelId="{1674F499-F181-453E-ADAF-F976CB4E0972}" type="presParOf" srcId="{30CDED6D-B33A-4F07-85E0-2504CE87F675}" destId="{17566E9F-40BB-40C8-9EC7-21B200BFF868}" srcOrd="2" destOrd="0" presId="urn:microsoft.com/office/officeart/2008/layout/VerticalCircleList"/>
    <dgm:cxn modelId="{3EF6485D-5341-440D-9B73-B2CDAB6B2042}" type="presOf" srcId="{2081C6B7-EF37-42AA-A859-365591079D8F}" destId="{17566E9F-40BB-40C8-9EC7-21B200BFF868}" srcOrd="0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3" minVer="http://schemas.openxmlformats.org/drawingml/2006/main"/>
    </a:ext>
  </dgm:extLst>
</dgm:dataModel>
</file>

<file path=ppt/diagrams/data5.xml><?xml version="1.0" encoding="utf-8"?>
<dgm:dataModel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dgm="http://schemas.openxmlformats.org/drawingml/2006/diagram">
  <dgm:ptLst>
    <dgm:pt modelId="{6503647E-DFA9-4370-AA8E-F72729259193}" type="doc">
      <dgm:prSet loTypeId="urn:microsoft.com/office/officeart/2008/layout/VerticalCircle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05A3CD3-A77A-4982-AF54-FBEE3867942A}" type="parTrans" cxnId="{05159D6F-726D-43EB-A967-D5C7F015351A}">
      <dgm:prSet custT="1"/>
      <dgm:spPr/>
      <dgm:t>
        <a:bodyPr/>
        <a:lstStyle/>
        <a:p>
          <a:endParaRPr lang="ru-RU" sz="1400"/>
        </a:p>
      </dgm:t>
    </dgm:pt>
    <dgm:pt modelId="{3A820C01-47D6-466C-B253-05FF67D1DC32}">
      <dgm:prSet phldrT="[Текст]" custT="1"/>
      <dgm:spPr/>
      <dgm:t>
        <a:bodyPr/>
        <a:lstStyle/>
        <a:p>
          <a:r>
            <a:rPr lang="ru-RU" sz="1400" smtClean="0"/>
            <a:t>Повышение качества инфраструктурных проектов и эффективности использования бюджетных кредитов на финансовое обеспечение реализации таких проектов</a:t>
          </a:r>
          <a:endParaRPr lang="ru-RU" sz="1400"/>
        </a:p>
      </dgm:t>
    </dgm:pt>
    <dgm:pt modelId="{EF38C4BB-8A02-4805-9760-4FD4DA05F090}" type="sibTrans" cxnId="{05159D6F-726D-43EB-A967-D5C7F015351A}">
      <dgm:prSet custT="1"/>
      <dgm:spPr/>
      <dgm:t>
        <a:bodyPr/>
        <a:lstStyle/>
        <a:p>
          <a:endParaRPr lang="ru-RU" sz="1400"/>
        </a:p>
      </dgm:t>
    </dgm:pt>
    <dgm:pt modelId="{082243B2-E76F-494C-B1CC-A43309598DF8}" type="parTrans" cxnId="{D5FF9876-8310-458A-A28E-826D4BEC3F33}">
      <dgm:prSet custT="1"/>
      <dgm:spPr/>
      <dgm:t>
        <a:bodyPr/>
        <a:lstStyle/>
        <a:p>
          <a:endParaRPr lang="ru-RU" sz="1400"/>
        </a:p>
      </dgm:t>
    </dgm:pt>
    <dgm:pt modelId="{4C0E9FE2-6456-44A2-AE44-3E8F7AE8C959}">
      <dgm:prSet phldrT="[Текст]" custT="1"/>
      <dgm:spPr/>
      <dgm:t>
        <a:bodyPr/>
        <a:lstStyle/>
        <a:p>
          <a:r>
            <a:rPr lang="ru-RU" sz="1400" smtClean="0"/>
            <a:t>Реализация принципов открытости и прозрачности управления государственными финансами</a:t>
          </a:r>
          <a:endParaRPr lang="ru-RU" sz="1400"/>
        </a:p>
      </dgm:t>
    </dgm:pt>
    <dgm:pt modelId="{E80CA098-965F-48C4-B39B-F47E2680F621}" type="sibTrans" cxnId="{D5FF9876-8310-458A-A28E-826D4BEC3F33}">
      <dgm:prSet custT="1"/>
      <dgm:spPr/>
      <dgm:t>
        <a:bodyPr/>
        <a:lstStyle/>
        <a:p>
          <a:endParaRPr lang="ru-RU" sz="1400"/>
        </a:p>
      </dgm:t>
    </dgm:pt>
    <dgm:pt modelId="{6A1BCBBE-500F-4545-B25B-848726FD955F}" type="parTrans" cxnId="{A7FCF2FB-E7E0-4AA8-AB31-BF660E7D4AC8}">
      <dgm:prSet custT="1"/>
      <dgm:spPr/>
      <dgm:t>
        <a:bodyPr/>
        <a:lstStyle/>
        <a:p>
          <a:endParaRPr lang="ru-RU" sz="1400"/>
        </a:p>
      </dgm:t>
    </dgm:pt>
    <dgm:pt modelId="{B16425AF-C9D0-4745-99CF-3A0246BD2876}">
      <dgm:prSet phldrT="[Текст]" custT="1"/>
      <dgm:spPr/>
      <dgm:t>
        <a:bodyPr/>
        <a:lstStyle/>
        <a:p>
          <a:r>
            <a:rPr lang="ru-RU" sz="1400" smtClean="0"/>
            <a:t>Предупреждение, оперативное выявление, устранение и пресечение нарушений бюджетного законодательства Российской Федерации и законодательства Российской Федерации о контрактной системе, повышение эффективности внутреннего финансового аудита</a:t>
          </a:r>
          <a:endParaRPr lang="ru-RU" sz="1400"/>
        </a:p>
      </dgm:t>
    </dgm:pt>
    <dgm:pt modelId="{14816FE0-2A3C-443B-B95E-B860F7AB76DC}" type="sibTrans" cxnId="{A7FCF2FB-E7E0-4AA8-AB31-BF660E7D4AC8}">
      <dgm:prSet custT="1"/>
      <dgm:spPr/>
      <dgm:t>
        <a:bodyPr/>
        <a:lstStyle/>
        <a:p>
          <a:endParaRPr lang="ru-RU" sz="1400"/>
        </a:p>
      </dgm:t>
    </dgm:pt>
    <dgm:pt modelId="{C6FB1745-063C-4DC0-B3CB-99424078DC7C}" type="parTrans" cxnId="{EF30454B-598F-4F43-84E8-853817EC7AD7}">
      <dgm:prSet custT="1"/>
      <dgm:spPr/>
      <dgm:t>
        <a:bodyPr/>
        <a:lstStyle/>
        <a:p>
          <a:endParaRPr lang="ru-RU" sz="1400"/>
        </a:p>
      </dgm:t>
    </dgm:pt>
    <dgm:pt modelId="{61A336B0-C6CA-4FAC-BEBA-D10670608926}">
      <dgm:prSet phldrT="[Текст]" custT="1"/>
      <dgm:spPr/>
      <dgm:t>
        <a:bodyPr/>
        <a:lstStyle/>
        <a:p>
          <a:r>
            <a:rPr lang="ru-RU" sz="1400" smtClean="0"/>
            <a:t>Достижение показателей национальных целей и задач путем реализации мероприятий государственных программ Республики Бурятия, региональных проектов, направленных на достижение целей федеральных и национальных проектов</a:t>
          </a:r>
          <a:endParaRPr lang="ru-RU" sz="1400"/>
        </a:p>
      </dgm:t>
    </dgm:pt>
    <dgm:pt modelId="{9FD5B79C-6CE7-40FF-BD25-9C2FF5F72C3C}" type="sibTrans" cxnId="{EF30454B-598F-4F43-84E8-853817EC7AD7}">
      <dgm:prSet custT="1"/>
      <dgm:spPr/>
      <dgm:t>
        <a:bodyPr/>
        <a:lstStyle/>
        <a:p>
          <a:endParaRPr lang="ru-RU" sz="1400"/>
        </a:p>
      </dgm:t>
    </dgm:pt>
    <dgm:pt modelId="{8B9B7967-1CD9-44C8-A475-DC54EFD4F254}" type="parTrans" cxnId="{FB58FA98-08D2-4F86-9009-2CBF4E613229}">
      <dgm:prSet/>
      <dgm:spPr/>
      <dgm:t>
        <a:bodyPr/>
        <a:lstStyle/>
        <a:p>
          <a:endParaRPr lang="ru-RU"/>
        </a:p>
      </dgm:t>
    </dgm:pt>
    <dgm:pt modelId="{5EB28848-BC62-4F1A-B566-93480FD676E9}">
      <dgm:prSet phldrT="[Текст]" custT="1"/>
      <dgm:spPr/>
      <dgm:t>
        <a:bodyPr/>
        <a:lstStyle/>
        <a:p>
          <a:r>
            <a:rPr lang="ru-RU" sz="1400" smtClean="0"/>
            <a:t>Повышение уровня финансовой грамотности населения Республики Бурятия</a:t>
          </a:r>
          <a:endParaRPr lang="ru-RU" sz="1400"/>
        </a:p>
      </dgm:t>
    </dgm:pt>
    <dgm:pt modelId="{E26C872D-575A-433F-B5F8-E941A361B0B8}" type="sibTrans" cxnId="{FB58FA98-08D2-4F86-9009-2CBF4E613229}">
      <dgm:prSet/>
      <dgm:spPr/>
      <dgm:t>
        <a:bodyPr/>
        <a:lstStyle/>
        <a:p>
          <a:endParaRPr lang="ru-RU"/>
        </a:p>
      </dgm:t>
    </dgm:pt>
    <dgm:pt modelId="{6FADC194-E1FC-4FE7-B353-A4F177430220}" type="pres">
      <dgm:prSet presAssocID="{6503647E-DFA9-4370-AA8E-F72729259193}" presName="Name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D5E2555E-39BC-474D-BABE-16ED856DF33B}" type="pres">
      <dgm:prSet presAssocID="{3A820C01-47D6-466C-B253-05FF67D1DC32}" presName="noChildren"/>
      <dgm:spPr/>
      <dgm:t>
        <a:bodyPr/>
        <a:lstStyle/>
        <a:p/>
      </dgm:t>
    </dgm:pt>
    <dgm:pt modelId="{7C8AF5C0-0453-4E12-8104-20F6448D2C78}" type="pres">
      <dgm:prSet presAssocID="{3A820C01-47D6-466C-B253-05FF67D1DC32}" presName="gap"/>
      <dgm:spPr/>
      <dgm:t>
        <a:bodyPr/>
        <a:lstStyle/>
        <a:p/>
      </dgm:t>
    </dgm:pt>
    <dgm:pt modelId="{E5DD5620-59D4-4BA6-B0FD-47C44E632ACA}" type="pres">
      <dgm:prSet presAssocID="{3A820C01-47D6-466C-B253-05FF67D1DC32}" presName="medCircle2" presStyleLbl="vennNode1" presStyleCnt="5"/>
      <dgm:spPr/>
      <dgm:t>
        <a:bodyPr/>
        <a:lstStyle/>
        <a:p/>
      </dgm:t>
    </dgm:pt>
    <dgm:pt modelId="{2C125EBF-427A-4EA8-A863-6C9ED0D0CAB3}" type="pres">
      <dgm:prSet presAssocID="{3A820C01-47D6-466C-B253-05FF67D1DC32}" presName="txLvlOnly1" presStyleLbl="revTx" presStyleCnt="5"/>
      <dgm:spPr/>
      <dgm:t>
        <a:bodyPr/>
        <a:lstStyle/>
        <a:p>
          <a:endParaRPr lang="ru-RU"/>
        </a:p>
      </dgm:t>
    </dgm:pt>
    <dgm:pt modelId="{719DAE4B-F5BF-444D-913F-E84D1BFEBE1A}" type="pres">
      <dgm:prSet presAssocID="{4C0E9FE2-6456-44A2-AE44-3E8F7AE8C959}" presName="noChildren"/>
      <dgm:spPr/>
      <dgm:t>
        <a:bodyPr/>
        <a:lstStyle/>
        <a:p/>
      </dgm:t>
    </dgm:pt>
    <dgm:pt modelId="{85C321A9-104B-4CA9-8D31-60FBFD3D6ECE}" type="pres">
      <dgm:prSet presAssocID="{4C0E9FE2-6456-44A2-AE44-3E8F7AE8C959}" presName="gap"/>
      <dgm:spPr/>
      <dgm:t>
        <a:bodyPr/>
        <a:lstStyle/>
        <a:p/>
      </dgm:t>
    </dgm:pt>
    <dgm:pt modelId="{710479A8-3AC7-45E2-87A9-B2EE89EFEC5C}" type="pres">
      <dgm:prSet presAssocID="{4C0E9FE2-6456-44A2-AE44-3E8F7AE8C959}" presName="medCircle2" presStyleLbl="vennNode1" presStyleIdx="1" presStyleCnt="5" custLinFactNeighborX="3590"/>
      <dgm:spPr/>
      <dgm:t>
        <a:bodyPr/>
        <a:lstStyle/>
        <a:p/>
      </dgm:t>
    </dgm:pt>
    <dgm:pt modelId="{485601E5-4A9C-4B12-96F0-157AC9CEBFEA}" type="pres">
      <dgm:prSet presAssocID="{4C0E9FE2-6456-44A2-AE44-3E8F7AE8C959}" presName="txLvlOnly1" presStyleLbl="revTx" presStyleIdx="1" presStyleCnt="5"/>
      <dgm:spPr/>
      <dgm:t>
        <a:bodyPr/>
        <a:lstStyle/>
        <a:p>
          <a:endParaRPr lang="ru-RU"/>
        </a:p>
      </dgm:t>
    </dgm:pt>
    <dgm:pt modelId="{FA01DEA6-F5CC-47F4-ADA2-68B2FE345631}" type="pres">
      <dgm:prSet presAssocID="{B16425AF-C9D0-4745-99CF-3A0246BD2876}" presName="noChildren"/>
      <dgm:spPr/>
      <dgm:t>
        <a:bodyPr/>
        <a:lstStyle/>
        <a:p/>
      </dgm:t>
    </dgm:pt>
    <dgm:pt modelId="{A0CB9AD1-050B-4199-8D74-90E3B1A9EFF2}" type="pres">
      <dgm:prSet presAssocID="{B16425AF-C9D0-4745-99CF-3A0246BD2876}" presName="gap"/>
      <dgm:spPr/>
      <dgm:t>
        <a:bodyPr/>
        <a:lstStyle/>
        <a:p/>
      </dgm:t>
    </dgm:pt>
    <dgm:pt modelId="{9DF3D033-332A-4F94-90BE-2BC43BBC875E}" type="pres">
      <dgm:prSet presAssocID="{B16425AF-C9D0-4745-99CF-3A0246BD2876}" presName="medCircle2" presStyleLbl="vennNode1" presStyleIdx="2" presStyleCnt="5"/>
      <dgm:spPr/>
      <dgm:t>
        <a:bodyPr/>
        <a:lstStyle/>
        <a:p/>
      </dgm:t>
    </dgm:pt>
    <dgm:pt modelId="{72278271-EA45-4998-847F-6A4C25EA805E}" type="pres">
      <dgm:prSet presAssocID="{B16425AF-C9D0-4745-99CF-3A0246BD2876}" presName="txLvlOnly1" presStyleLbl="revTx" presStyleIdx="2" presStyleCnt="5"/>
      <dgm:spPr/>
      <dgm:t>
        <a:bodyPr/>
        <a:lstStyle/>
        <a:p>
          <a:endParaRPr lang="ru-RU"/>
        </a:p>
      </dgm:t>
    </dgm:pt>
    <dgm:pt modelId="{14C93848-37DA-4221-8095-A8743805C79B}" type="pres">
      <dgm:prSet presAssocID="{61A336B0-C6CA-4FAC-BEBA-D10670608926}" presName="noChildren"/>
      <dgm:spPr/>
      <dgm:t>
        <a:bodyPr/>
        <a:lstStyle/>
        <a:p/>
      </dgm:t>
    </dgm:pt>
    <dgm:pt modelId="{BC69F2F8-D5C6-4B46-886B-F314766F7491}" type="pres">
      <dgm:prSet presAssocID="{61A336B0-C6CA-4FAC-BEBA-D10670608926}" presName="gap"/>
      <dgm:spPr/>
      <dgm:t>
        <a:bodyPr/>
        <a:lstStyle/>
        <a:p/>
      </dgm:t>
    </dgm:pt>
    <dgm:pt modelId="{D0269956-CFF2-4B9D-9422-A7FE8E4A8875}" type="pres">
      <dgm:prSet presAssocID="{61A336B0-C6CA-4FAC-BEBA-D10670608926}" presName="medCircle2" presStyleLbl="vennNode1" presStyleIdx="3" presStyleCnt="5"/>
      <dgm:spPr/>
      <dgm:t>
        <a:bodyPr/>
        <a:lstStyle/>
        <a:p/>
      </dgm:t>
    </dgm:pt>
    <dgm:pt modelId="{F3DAF2D7-12F4-4B96-B5DE-9F47A92FC5DE}" type="pres">
      <dgm:prSet presAssocID="{61A336B0-C6CA-4FAC-BEBA-D10670608926}" presName="txLvlOnly1" presStyleLbl="revTx" presStyleIdx="3" presStyleCnt="5"/>
      <dgm:spPr/>
      <dgm:t>
        <a:bodyPr/>
        <a:lstStyle/>
        <a:p>
          <a:endParaRPr lang="ru-RU"/>
        </a:p>
      </dgm:t>
    </dgm:pt>
    <dgm:pt modelId="{4E1A5AF7-5695-42EF-8C09-026A743A9293}" type="pres">
      <dgm:prSet presAssocID="{5EB28848-BC62-4F1A-B566-93480FD676E9}" presName="noChildren"/>
      <dgm:spPr/>
      <dgm:t>
        <a:bodyPr/>
        <a:lstStyle/>
        <a:p/>
      </dgm:t>
    </dgm:pt>
    <dgm:pt modelId="{F4348397-8B4E-4810-9013-90C2647A4798}" type="pres">
      <dgm:prSet presAssocID="{5EB28848-BC62-4F1A-B566-93480FD676E9}" presName="gap"/>
      <dgm:spPr/>
      <dgm:t>
        <a:bodyPr/>
        <a:lstStyle/>
        <a:p/>
      </dgm:t>
    </dgm:pt>
    <dgm:pt modelId="{7A73DB93-A95A-4282-8398-58CC415047C5}" type="pres">
      <dgm:prSet presAssocID="{5EB28848-BC62-4F1A-B566-93480FD676E9}" presName="medCircle2" presStyleLbl="vennNode1" presStyleIdx="4" presStyleCnt="5"/>
      <dgm:spPr/>
      <dgm:t>
        <a:bodyPr/>
        <a:lstStyle/>
        <a:p/>
      </dgm:t>
    </dgm:pt>
    <dgm:pt modelId="{41FCC0AE-0530-4B6C-BD91-E255EA0A05D9}" type="pres">
      <dgm:prSet presAssocID="{5EB28848-BC62-4F1A-B566-93480FD676E9}" presName="txLvlOnly1" presStyleLbl="revTx" presStyleIdx="4" presStyleCnt="5"/>
      <dgm:spPr/>
      <dgm:t>
        <a:bodyPr/>
        <a:lstStyle/>
        <a:p>
          <a:endParaRPr lang="ru-RU"/>
        </a:p>
      </dgm:t>
    </dgm:pt>
  </dgm:ptLst>
  <dgm:cxnLst>
    <dgm:cxn modelId="{05159D6F-726D-43EB-A967-D5C7F015351A}" srcId="{6503647E-DFA9-4370-AA8E-F72729259193}" destId="{3A820C01-47D6-466C-B253-05FF67D1DC32}" srcOrd="0" destOrd="0" parTransId="{805A3CD3-A77A-4982-AF54-FBEE3867942A}" sibTransId="{EF38C4BB-8A02-4805-9760-4FD4DA05F090}"/>
    <dgm:cxn modelId="{D5FF9876-8310-458A-A28E-826D4BEC3F33}" srcId="{6503647E-DFA9-4370-AA8E-F72729259193}" destId="{4C0E9FE2-6456-44A2-AE44-3E8F7AE8C959}" srcOrd="1" destOrd="0" parTransId="{082243B2-E76F-494C-B1CC-A43309598DF8}" sibTransId="{E80CA098-965F-48C4-B39B-F47E2680F621}"/>
    <dgm:cxn modelId="{A7FCF2FB-E7E0-4AA8-AB31-BF660E7D4AC8}" srcId="{6503647E-DFA9-4370-AA8E-F72729259193}" destId="{B16425AF-C9D0-4745-99CF-3A0246BD2876}" srcOrd="2" destOrd="0" parTransId="{6A1BCBBE-500F-4545-B25B-848726FD955F}" sibTransId="{14816FE0-2A3C-443B-B95E-B860F7AB76DC}"/>
    <dgm:cxn modelId="{EF30454B-598F-4F43-84E8-853817EC7AD7}" srcId="{6503647E-DFA9-4370-AA8E-F72729259193}" destId="{61A336B0-C6CA-4FAC-BEBA-D10670608926}" srcOrd="3" destOrd="0" parTransId="{C6FB1745-063C-4DC0-B3CB-99424078DC7C}" sibTransId="{9FD5B79C-6CE7-40FF-BD25-9C2FF5F72C3C}"/>
    <dgm:cxn modelId="{FB58FA98-08D2-4F86-9009-2CBF4E613229}" srcId="{6503647E-DFA9-4370-AA8E-F72729259193}" destId="{5EB28848-BC62-4F1A-B566-93480FD676E9}" srcOrd="4" destOrd="0" parTransId="{8B9B7967-1CD9-44C8-A475-DC54EFD4F254}" sibTransId="{E26C872D-575A-433F-B5F8-E941A361B0B8}"/>
    <dgm:cxn modelId="{C701BA25-48A6-4732-8EBF-502AB0107DE8}" type="presOf" srcId="{6503647E-DFA9-4370-AA8E-F72729259193}" destId="{6FADC194-E1FC-4FE7-B353-A4F177430220}" srcOrd="0" destOrd="0" presId="urn:microsoft.com/office/officeart/2008/layout/VerticalCircleList"/>
    <dgm:cxn modelId="{7113CAF4-C6C8-469F-B564-83FE798B467D}" type="presParOf" srcId="{6FADC194-E1FC-4FE7-B353-A4F177430220}" destId="{D5E2555E-39BC-474D-BABE-16ED856DF33B}" srcOrd="0" destOrd="0" presId="urn:microsoft.com/office/officeart/2008/layout/VerticalCircleList"/>
    <dgm:cxn modelId="{6F7FA553-5500-4393-AA81-2836FA072E65}" type="presParOf" srcId="{D5E2555E-39BC-474D-BABE-16ED856DF33B}" destId="{7C8AF5C0-0453-4E12-8104-20F6448D2C78}" srcOrd="0" destOrd="0" presId="urn:microsoft.com/office/officeart/2008/layout/VerticalCircleList"/>
    <dgm:cxn modelId="{3D53FD5D-F728-44CA-A58F-5BAEDE90EDA0}" type="presParOf" srcId="{D5E2555E-39BC-474D-BABE-16ED856DF33B}" destId="{E5DD5620-59D4-4BA6-B0FD-47C44E632ACA}" srcOrd="1" destOrd="0" presId="urn:microsoft.com/office/officeart/2008/layout/VerticalCircleList"/>
    <dgm:cxn modelId="{608BC689-57DF-4084-B897-134E45C97A46}" type="presParOf" srcId="{D5E2555E-39BC-474D-BABE-16ED856DF33B}" destId="{2C125EBF-427A-4EA8-A863-6C9ED0D0CAB3}" srcOrd="2" destOrd="0" presId="urn:microsoft.com/office/officeart/2008/layout/VerticalCircleList"/>
    <dgm:cxn modelId="{F183F976-FF4E-4AF0-8547-EEE3966F25A8}" type="presOf" srcId="{3A820C01-47D6-466C-B253-05FF67D1DC32}" destId="{2C125EBF-427A-4EA8-A863-6C9ED0D0CAB3}" srcOrd="0" destOrd="0" presId="urn:microsoft.com/office/officeart/2008/layout/VerticalCircleList"/>
    <dgm:cxn modelId="{8CF4F42E-1B29-4F72-A51A-5EDA6871D3A9}" type="presParOf" srcId="{6FADC194-E1FC-4FE7-B353-A4F177430220}" destId="{719DAE4B-F5BF-444D-913F-E84D1BFEBE1A}" srcOrd="1" destOrd="0" presId="urn:microsoft.com/office/officeart/2008/layout/VerticalCircleList"/>
    <dgm:cxn modelId="{50D3FDFD-E33C-4179-8ED3-669E62AA2DD5}" type="presParOf" srcId="{719DAE4B-F5BF-444D-913F-E84D1BFEBE1A}" destId="{85C321A9-104B-4CA9-8D31-60FBFD3D6ECE}" srcOrd="0" destOrd="0" presId="urn:microsoft.com/office/officeart/2008/layout/VerticalCircleList"/>
    <dgm:cxn modelId="{14D2F7F5-2C87-43C8-BB96-DDC615518BB1}" type="presParOf" srcId="{719DAE4B-F5BF-444D-913F-E84D1BFEBE1A}" destId="{710479A8-3AC7-45E2-87A9-B2EE89EFEC5C}" srcOrd="1" destOrd="0" presId="urn:microsoft.com/office/officeart/2008/layout/VerticalCircleList"/>
    <dgm:cxn modelId="{E2DF6E6E-558A-42E8-9FA3-5BB619655E9E}" type="presParOf" srcId="{719DAE4B-F5BF-444D-913F-E84D1BFEBE1A}" destId="{485601E5-4A9C-4B12-96F0-157AC9CEBFEA}" srcOrd="2" destOrd="0" presId="urn:microsoft.com/office/officeart/2008/layout/VerticalCircleList"/>
    <dgm:cxn modelId="{16D5CDD0-CFAF-4440-BB2A-E64987DF588F}" type="presOf" srcId="{4C0E9FE2-6456-44A2-AE44-3E8F7AE8C959}" destId="{485601E5-4A9C-4B12-96F0-157AC9CEBFEA}" srcOrd="0" destOrd="0" presId="urn:microsoft.com/office/officeart/2008/layout/VerticalCircleList"/>
    <dgm:cxn modelId="{55D1CC92-5CDC-49C3-B2B3-DC935C6488AA}" type="presParOf" srcId="{6FADC194-E1FC-4FE7-B353-A4F177430220}" destId="{FA01DEA6-F5CC-47F4-ADA2-68B2FE345631}" srcOrd="2" destOrd="0" presId="urn:microsoft.com/office/officeart/2008/layout/VerticalCircleList"/>
    <dgm:cxn modelId="{FBB5183E-8823-4B10-AA84-347CEE61A9BF}" type="presParOf" srcId="{FA01DEA6-F5CC-47F4-ADA2-68B2FE345631}" destId="{A0CB9AD1-050B-4199-8D74-90E3B1A9EFF2}" srcOrd="0" destOrd="0" presId="urn:microsoft.com/office/officeart/2008/layout/VerticalCircleList"/>
    <dgm:cxn modelId="{0B49D809-D2FA-49E6-894E-D998092ECC58}" type="presParOf" srcId="{FA01DEA6-F5CC-47F4-ADA2-68B2FE345631}" destId="{9DF3D033-332A-4F94-90BE-2BC43BBC875E}" srcOrd="1" destOrd="0" presId="urn:microsoft.com/office/officeart/2008/layout/VerticalCircleList"/>
    <dgm:cxn modelId="{22F1D2E3-CE74-4382-AAE0-A7E3A7CF3DB9}" type="presParOf" srcId="{FA01DEA6-F5CC-47F4-ADA2-68B2FE345631}" destId="{72278271-EA45-4998-847F-6A4C25EA805E}" srcOrd="2" destOrd="0" presId="urn:microsoft.com/office/officeart/2008/layout/VerticalCircleList"/>
    <dgm:cxn modelId="{241CC081-64EB-40CE-B24F-32A977094597}" type="presOf" srcId="{B16425AF-C9D0-4745-99CF-3A0246BD2876}" destId="{72278271-EA45-4998-847F-6A4C25EA805E}" srcOrd="0" destOrd="0" presId="urn:microsoft.com/office/officeart/2008/layout/VerticalCircleList"/>
    <dgm:cxn modelId="{C9EA0F54-33B5-41CE-A228-3A708E705888}" type="presParOf" srcId="{6FADC194-E1FC-4FE7-B353-A4F177430220}" destId="{14C93848-37DA-4221-8095-A8743805C79B}" srcOrd="3" destOrd="0" presId="urn:microsoft.com/office/officeart/2008/layout/VerticalCircleList"/>
    <dgm:cxn modelId="{D4C1D144-26DC-4E3D-B15F-141ACC222A93}" type="presParOf" srcId="{14C93848-37DA-4221-8095-A8743805C79B}" destId="{BC69F2F8-D5C6-4B46-886B-F314766F7491}" srcOrd="0" destOrd="0" presId="urn:microsoft.com/office/officeart/2008/layout/VerticalCircleList"/>
    <dgm:cxn modelId="{E90DD81D-4087-413A-987E-3BDC1ACFB1E0}" type="presParOf" srcId="{14C93848-37DA-4221-8095-A8743805C79B}" destId="{D0269956-CFF2-4B9D-9422-A7FE8E4A8875}" srcOrd="1" destOrd="0" presId="urn:microsoft.com/office/officeart/2008/layout/VerticalCircleList"/>
    <dgm:cxn modelId="{112418A0-B296-4B71-A136-012E75CBA12D}" type="presParOf" srcId="{14C93848-37DA-4221-8095-A8743805C79B}" destId="{F3DAF2D7-12F4-4B96-B5DE-9F47A92FC5DE}" srcOrd="2" destOrd="0" presId="urn:microsoft.com/office/officeart/2008/layout/VerticalCircleList"/>
    <dgm:cxn modelId="{E7FA4A4E-E889-4B8D-B91F-FF8D0A045738}" type="presOf" srcId="{61A336B0-C6CA-4FAC-BEBA-D10670608926}" destId="{F3DAF2D7-12F4-4B96-B5DE-9F47A92FC5DE}" srcOrd="0" destOrd="0" presId="urn:microsoft.com/office/officeart/2008/layout/VerticalCircleList"/>
    <dgm:cxn modelId="{5536ADD5-29FD-4B22-ACDA-43685850A6F6}" type="presParOf" srcId="{6FADC194-E1FC-4FE7-B353-A4F177430220}" destId="{4E1A5AF7-5695-42EF-8C09-026A743A9293}" srcOrd="4" destOrd="0" presId="urn:microsoft.com/office/officeart/2008/layout/VerticalCircleList"/>
    <dgm:cxn modelId="{E0AADC97-6073-497D-8B5A-6D72BD1EDB48}" type="presParOf" srcId="{4E1A5AF7-5695-42EF-8C09-026A743A9293}" destId="{F4348397-8B4E-4810-9013-90C2647A4798}" srcOrd="0" destOrd="0" presId="urn:microsoft.com/office/officeart/2008/layout/VerticalCircleList"/>
    <dgm:cxn modelId="{4259AD12-65B6-460F-B2CF-B02F66887C1B}" type="presParOf" srcId="{4E1A5AF7-5695-42EF-8C09-026A743A9293}" destId="{7A73DB93-A95A-4282-8398-58CC415047C5}" srcOrd="1" destOrd="0" presId="urn:microsoft.com/office/officeart/2008/layout/VerticalCircleList"/>
    <dgm:cxn modelId="{EA2D3723-580E-4F62-9998-01EBF815C8FF}" type="presParOf" srcId="{4E1A5AF7-5695-42EF-8C09-026A743A9293}" destId="{41FCC0AE-0530-4B6C-BD91-E255EA0A05D9}" srcOrd="2" destOrd="0" presId="urn:microsoft.com/office/officeart/2008/layout/VerticalCircleList"/>
    <dgm:cxn modelId="{713A2864-56D9-498F-A5C4-A93FB54E2D1C}" type="presOf" srcId="{5EB28848-BC62-4F1A-B566-93480FD676E9}" destId="{41FCC0AE-0530-4B6C-BD91-E255EA0A05D9}" srcOrd="0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main"/>
    </a:ext>
  </dgm:extLst>
</dgm:dataModel>
</file>

<file path=ppt/diagrams/data6.xml><?xml version="1.0" encoding="utf-8"?>
<dgm:dataModel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dgm="http://schemas.openxmlformats.org/drawingml/2006/diagram">
  <dgm:ptLst>
    <dgm:pt modelId="{94EF6F8D-F192-434D-875F-2D8AFF488F0A}" type="doc">
      <dgm:prSet loTypeId="urn:microsoft.com/office/officeart/2005/8/layout/pyramid2" loCatId="list" qsTypeId="urn:microsoft.com/office/officeart/2005/8/quickstyle/3d2" qsCatId="3D" csTypeId="urn:microsoft.com/office/officeart/2005/8/colors/accent2_2" csCatId="accent2" phldr="1"/>
      <dgm:spPr/>
      <dgm:t>
        <a:bodyPr/>
        <a:lstStyle/>
        <a:p/>
      </dgm:t>
    </dgm:pt>
    <dgm:pt modelId="{383D036C-6E47-4606-B9C8-DCE89C5797AE}" type="parTrans" cxnId="{5A1E9E08-A472-4553-B234-B6D8C89E331B}">
      <dgm:prSet/>
      <dgm:spPr/>
      <dgm:t>
        <a:bodyPr/>
        <a:lstStyle/>
        <a:p>
          <a:endParaRPr lang="ru-RU"/>
        </a:p>
      </dgm:t>
    </dgm:pt>
    <dgm:pt modelId="{4A119A25-DB78-4398-B10B-14BD7E8D944F}">
      <dgm:prSet phldrT="[Текст]" custT="1"/>
      <dgm:spPr/>
      <dgm:t>
        <a:bodyPr/>
        <a:lstStyle/>
        <a:p>
          <a:r>
            <a:rPr lang="ru-RU" sz="1800" smtClean="0"/>
            <a:t>Налоговый кодекс Российской Федерации</a:t>
          </a:r>
        </a:p>
      </dgm:t>
    </dgm:pt>
    <dgm:pt modelId="{2195F1B8-5128-4152-A918-1BE86AAF2AB8}" type="sibTrans" cxnId="{5A1E9E08-A472-4553-B234-B6D8C89E331B}">
      <dgm:prSet/>
      <dgm:spPr/>
      <dgm:t>
        <a:bodyPr/>
        <a:lstStyle/>
        <a:p>
          <a:endParaRPr lang="ru-RU"/>
        </a:p>
      </dgm:t>
    </dgm:pt>
    <dgm:pt modelId="{183C4879-6485-42B2-9B4C-56ED8319D8F8}" type="parTrans" cxnId="{43C4742A-03CE-4616-8E28-9B8B06999848}">
      <dgm:prSet/>
      <dgm:spPr/>
      <dgm:t>
        <a:bodyPr/>
        <a:lstStyle/>
        <a:p>
          <a:endParaRPr lang="ru-RU"/>
        </a:p>
      </dgm:t>
    </dgm:pt>
    <dgm:pt modelId="{84A890ED-1283-4348-AF94-207E298BEF2C}">
      <dgm:prSet phldrT="[Текст]" custT="1"/>
      <dgm:spPr/>
      <dgm:t>
        <a:bodyPr/>
        <a:lstStyle/>
        <a:p>
          <a:r>
            <a:rPr lang="ru-RU" sz="1200" smtClean="0"/>
            <a:t>Закон Республики Бурятия от 26.11.2002 № 145-III «О некоторых вопросах налогового регулирования, отнесенных законодательством Российской Федерации о налогах и сборах к ведению субъектов Российской Федерации»</a:t>
          </a:r>
          <a:endParaRPr lang="ru-RU" sz="1200"/>
        </a:p>
      </dgm:t>
    </dgm:pt>
    <dgm:pt modelId="{05467D2F-1F68-40D7-A4BC-AFAB5FA99A9C}" type="sibTrans" cxnId="{43C4742A-03CE-4616-8E28-9B8B06999848}">
      <dgm:prSet/>
      <dgm:spPr/>
      <dgm:t>
        <a:bodyPr/>
        <a:lstStyle/>
        <a:p>
          <a:endParaRPr lang="ru-RU"/>
        </a:p>
      </dgm:t>
    </dgm:pt>
    <dgm:pt modelId="{0DFD7176-CDC4-4672-9451-00162B899D2A}" type="parTrans" cxnId="{5E8D19B2-CDD5-4291-A687-C1C62553695C}">
      <dgm:prSet/>
      <dgm:spPr/>
      <dgm:t>
        <a:bodyPr/>
        <a:lstStyle/>
        <a:p>
          <a:endParaRPr lang="ru-RU"/>
        </a:p>
      </dgm:t>
    </dgm:pt>
    <dgm:pt modelId="{1C9311D5-C9A4-4CB5-B5C4-449E76B5C7E7}">
      <dgm:prSet phldrT="[Текст]" custT="1"/>
      <dgm:spPr/>
      <dgm:t>
        <a:bodyPr/>
        <a:lstStyle/>
        <a:p>
          <a:r>
            <a:rPr lang="ru-RU" sz="1400" smtClean="0"/>
            <a:t>Решения представительных органов местного самоуправления</a:t>
          </a:r>
          <a:endParaRPr lang="ru-RU" sz="1400"/>
        </a:p>
      </dgm:t>
    </dgm:pt>
    <dgm:pt modelId="{CF39E89A-0E23-48C0-A8B7-19753AF52C7B}" type="sibTrans" cxnId="{5E8D19B2-CDD5-4291-A687-C1C62553695C}">
      <dgm:prSet/>
      <dgm:spPr/>
      <dgm:t>
        <a:bodyPr/>
        <a:lstStyle/>
        <a:p>
          <a:endParaRPr lang="ru-RU"/>
        </a:p>
      </dgm:t>
    </dgm:pt>
    <dgm:pt modelId="{585E5F10-CD3A-4708-B77D-D9367D785FED}" type="pres">
      <dgm:prSet presAssocID="{94EF6F8D-F192-434D-875F-2D8AFF488F0A}" presName="compositeShape">
        <dgm:presLayoutVars>
          <dgm:dir/>
          <dgm:resizeHandles/>
        </dgm:presLayoutVars>
      </dgm:prSet>
      <dgm:spPr/>
      <dgm:t>
        <a:bodyPr/>
        <a:lstStyle/>
        <a:p/>
      </dgm:t>
    </dgm:pt>
    <dgm:pt modelId="{A7B811F7-4F6A-42D6-8759-A9C841236E02}" type="pres">
      <dgm:prSet presAssocID="{94EF6F8D-F192-434D-875F-2D8AFF488F0A}" presName="pyramid" presStyleLbl="node1" presStyleCnt="1"/>
      <dgm:spPr/>
      <dgm:t>
        <a:bodyPr/>
        <a:lstStyle/>
        <a:p/>
      </dgm:t>
    </dgm:pt>
    <dgm:pt modelId="{FF153088-0837-4F54-84E7-F4D0481EB569}" type="pres">
      <dgm:prSet presAssocID="{94EF6F8D-F192-434D-875F-2D8AFF488F0A}" presName="theList"/>
      <dgm:spPr/>
      <dgm:t>
        <a:bodyPr/>
        <a:lstStyle/>
        <a:p/>
      </dgm:t>
    </dgm:pt>
    <dgm:pt modelId="{C6661326-45FC-4E08-93CC-43CEA4EBB2CE}" type="pres">
      <dgm:prSet presAssocID="{4A119A25-DB78-4398-B10B-14BD7E8D944F}" presName="aNode" presStyleLbl="fgAcc1" presStyleCnt="3" custScaleX="1640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24B8A8-A823-40B5-B241-CDEC408FF68A}" type="pres">
      <dgm:prSet presAssocID="{4A119A25-DB78-4398-B10B-14BD7E8D944F}" presName="aSpace"/>
      <dgm:spPr/>
      <dgm:t>
        <a:bodyPr/>
        <a:lstStyle/>
        <a:p/>
      </dgm:t>
    </dgm:pt>
    <dgm:pt modelId="{6CD40631-9175-4D31-9E43-AFAEA02CFE97}" type="pres">
      <dgm:prSet presAssocID="{84A890ED-1283-4348-AF94-207E298BEF2C}" presName="aNode" presStyleLbl="fgAcc1" presStyleIdx="1" presStyleCnt="3" custScaleX="222717" custScaleY="111497" custLinFactNeighborX="-6713" custLinFactNeighborY="494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1B2585-285D-4833-BDBB-DDCC3D1AE519}" type="pres">
      <dgm:prSet presAssocID="{84A890ED-1283-4348-AF94-207E298BEF2C}" presName="aSpace"/>
      <dgm:spPr/>
      <dgm:t>
        <a:bodyPr/>
        <a:lstStyle/>
        <a:p/>
      </dgm:t>
    </dgm:pt>
    <dgm:pt modelId="{96787B28-D163-4454-9A10-C7D34385226D}" type="pres">
      <dgm:prSet presAssocID="{1C9311D5-C9A4-4CB5-B5C4-449E76B5C7E7}" presName="aNode" presStyleLbl="fgAcc1" presStyleIdx="2" presStyleCnt="3" custScaleX="211894" custLinFactY="6232" custLinFactNeighborX="1649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DFD392-602E-4205-B97B-42F3132802F6}" type="pres">
      <dgm:prSet presAssocID="{1C9311D5-C9A4-4CB5-B5C4-449E76B5C7E7}" presName="aSpace"/>
      <dgm:spPr/>
      <dgm:t>
        <a:bodyPr/>
        <a:lstStyle/>
        <a:p/>
      </dgm:t>
    </dgm:pt>
  </dgm:ptLst>
  <dgm:cxnLst>
    <dgm:cxn modelId="{5A1E9E08-A472-4553-B234-B6D8C89E331B}" srcId="{94EF6F8D-F192-434D-875F-2D8AFF488F0A}" destId="{4A119A25-DB78-4398-B10B-14BD7E8D944F}" srcOrd="0" destOrd="0" parTransId="{383D036C-6E47-4606-B9C8-DCE89C5797AE}" sibTransId="{2195F1B8-5128-4152-A918-1BE86AAF2AB8}"/>
    <dgm:cxn modelId="{43C4742A-03CE-4616-8E28-9B8B06999848}" srcId="{94EF6F8D-F192-434D-875F-2D8AFF488F0A}" destId="{84A890ED-1283-4348-AF94-207E298BEF2C}" srcOrd="1" destOrd="0" parTransId="{183C4879-6485-42B2-9B4C-56ED8319D8F8}" sibTransId="{05467D2F-1F68-40D7-A4BC-AFAB5FA99A9C}"/>
    <dgm:cxn modelId="{5E8D19B2-CDD5-4291-A687-C1C62553695C}" srcId="{94EF6F8D-F192-434D-875F-2D8AFF488F0A}" destId="{1C9311D5-C9A4-4CB5-B5C4-449E76B5C7E7}" srcOrd="2" destOrd="0" parTransId="{0DFD7176-CDC4-4672-9451-00162B899D2A}" sibTransId="{CF39E89A-0E23-48C0-A8B7-19753AF52C7B}"/>
    <dgm:cxn modelId="{65D71926-AF77-4971-977C-118724821E29}" type="presOf" srcId="{94EF6F8D-F192-434D-875F-2D8AFF488F0A}" destId="{585E5F10-CD3A-4708-B77D-D9367D785FED}" srcOrd="0" destOrd="0" presId="urn:microsoft.com/office/officeart/2005/8/layout/pyramid2"/>
    <dgm:cxn modelId="{44FA4B3A-D922-4006-8979-25A624BBB7D1}" type="presParOf" srcId="{585E5F10-CD3A-4708-B77D-D9367D785FED}" destId="{A7B811F7-4F6A-42D6-8759-A9C841236E02}" srcOrd="0" destOrd="0" presId="urn:microsoft.com/office/officeart/2005/8/layout/pyramid2"/>
    <dgm:cxn modelId="{97CC9873-C8C4-4403-B1B9-8FDB802A0556}" type="presParOf" srcId="{585E5F10-CD3A-4708-B77D-D9367D785FED}" destId="{FF153088-0837-4F54-84E7-F4D0481EB569}" srcOrd="1" destOrd="0" presId="urn:microsoft.com/office/officeart/2005/8/layout/pyramid2"/>
    <dgm:cxn modelId="{C108423B-1AD8-4583-95F2-9ED631A3A2B4}" type="presParOf" srcId="{FF153088-0837-4F54-84E7-F4D0481EB569}" destId="{C6661326-45FC-4E08-93CC-43CEA4EBB2CE}" srcOrd="0" destOrd="0" presId="urn:microsoft.com/office/officeart/2005/8/layout/pyramid2"/>
    <dgm:cxn modelId="{41F73AA8-89A4-4727-8B37-1470CF2376D5}" type="presOf" srcId="{4A119A25-DB78-4398-B10B-14BD7E8D944F}" destId="{C6661326-45FC-4E08-93CC-43CEA4EBB2CE}" srcOrd="0" destOrd="0" presId="urn:microsoft.com/office/officeart/2005/8/layout/pyramid2"/>
    <dgm:cxn modelId="{1BA9FBF2-99AE-4FF1-B473-8DF05000BF63}" type="presParOf" srcId="{FF153088-0837-4F54-84E7-F4D0481EB569}" destId="{D824B8A8-A823-40B5-B241-CDEC408FF68A}" srcOrd="1" destOrd="0" presId="urn:microsoft.com/office/officeart/2005/8/layout/pyramid2"/>
    <dgm:cxn modelId="{85CC7F1B-4F4E-43D6-ACC9-9589E7F8A29D}" type="presParOf" srcId="{FF153088-0837-4F54-84E7-F4D0481EB569}" destId="{6CD40631-9175-4D31-9E43-AFAEA02CFE97}" srcOrd="2" destOrd="0" presId="urn:microsoft.com/office/officeart/2005/8/layout/pyramid2"/>
    <dgm:cxn modelId="{E12F2302-90D0-4A7D-AFFF-FFAE4C352493}" type="presOf" srcId="{84A890ED-1283-4348-AF94-207E298BEF2C}" destId="{6CD40631-9175-4D31-9E43-AFAEA02CFE97}" srcOrd="0" destOrd="0" presId="urn:microsoft.com/office/officeart/2005/8/layout/pyramid2"/>
    <dgm:cxn modelId="{F7ACD0F3-EEC9-4CAD-81A1-3D1816B9826E}" type="presParOf" srcId="{FF153088-0837-4F54-84E7-F4D0481EB569}" destId="{411B2585-285D-4833-BDBB-DDCC3D1AE519}" srcOrd="3" destOrd="0" presId="urn:microsoft.com/office/officeart/2005/8/layout/pyramid2"/>
    <dgm:cxn modelId="{57760CFA-48DD-45EA-9000-A5588104D88A}" type="presParOf" srcId="{FF153088-0837-4F54-84E7-F4D0481EB569}" destId="{96787B28-D163-4454-9A10-C7D34385226D}" srcOrd="4" destOrd="0" presId="urn:microsoft.com/office/officeart/2005/8/layout/pyramid2"/>
    <dgm:cxn modelId="{3C0B326E-02FC-4346-A51D-E3A3CC208574}" type="presOf" srcId="{1C9311D5-C9A4-4CB5-B5C4-449E76B5C7E7}" destId="{96787B28-D163-4454-9A10-C7D34385226D}" srcOrd="0" destOrd="0" presId="urn:microsoft.com/office/officeart/2005/8/layout/pyramid2"/>
    <dgm:cxn modelId="{E0255B50-ED60-49E4-8863-014270F32B37}" type="presParOf" srcId="{FF153088-0837-4F54-84E7-F4D0481EB569}" destId="{ABDFD392-602E-4205-B97B-42F3132802F6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2" minVer="http://schemas.openxmlformats.org/drawingml/2006/main"/>
    </a:ext>
  </dgm:extLst>
</dgm:dataModel>
</file>

<file path=ppt/diagrams/drawing1.xml><?xml version="1.0" encoding="utf-8"?>
<dsp:drawing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="http://schemas.openxmlformats.org/presentationml/2006/main" xmlns:p14="http://schemas.microsoft.com/office/powerpoint/2010/main" xmlns:dsp="http://schemas.microsoft.com/office/drawing/2008/diagram">
  <dsp:spTree>
    <dsp:nvGrpSpPr>
      <dsp:cNvPr id="67" name=""/>
      <dsp:cNvGrpSpPr/>
    </dsp:nvGrpSpPr>
    <dsp:grpSpPr/>
  </dsp:spTree>
</dsp:drawing>
</file>

<file path=ppt/diagrams/drawing2.xml><?xml version="1.0" encoding="utf-8"?>
<dsp:drawing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="http://schemas.openxmlformats.org/presentationml/2006/main" xmlns:p14="http://schemas.microsoft.com/office/powerpoint/2010/main" xmlns:dsp="http://schemas.microsoft.com/office/drawing/2008/diagram">
  <dsp:spTree>
    <dsp:nvGrpSpPr>
      <dsp:cNvPr id="16" name=""/>
      <dsp:cNvGrpSpPr/>
    </dsp:nvGrpSpPr>
    <dsp:grpSpPr/>
  </dsp:spTree>
</dsp:drawing>
</file>

<file path=ppt/diagrams/drawing3.xml><?xml version="1.0" encoding="utf-8"?>
<dsp:drawing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="http://schemas.openxmlformats.org/presentationml/2006/main" xmlns:p14="http://schemas.microsoft.com/office/powerpoint/2010/main" xmlns:dsp="http://schemas.microsoft.com/office/drawing/2008/diagram">
  <dsp:spTree>
    <dsp:nvGrpSpPr>
      <dsp:cNvPr id="17" name=""/>
      <dsp:cNvGrpSpPr/>
    </dsp:nvGrpSpPr>
    <dsp:grpSpPr/>
  </dsp:spTree>
</dsp:drawing>
</file>

<file path=ppt/diagrams/drawing4.xml><?xml version="1.0" encoding="utf-8"?>
<dsp:drawing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="http://schemas.openxmlformats.org/presentationml/2006/main" xmlns:p14="http://schemas.microsoft.com/office/powerpoint/2010/main" xmlns:dsp="http://schemas.microsoft.com/office/drawing/2008/diagram">
  <dsp:spTree>
    <dsp:nvGrpSpPr>
      <dsp:cNvPr id="12" name=""/>
      <dsp:cNvGrpSpPr/>
    </dsp:nvGrpSpPr>
    <dsp:grpSpPr/>
  </dsp:spTree>
</dsp:drawing>
</file>

<file path=ppt/diagrams/drawing5.xml><?xml version="1.0" encoding="utf-8"?>
<dsp:drawing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="http://schemas.openxmlformats.org/presentationml/2006/main" xmlns:p14="http://schemas.microsoft.com/office/powerpoint/2010/main" xmlns:dsp="http://schemas.microsoft.com/office/drawing/2008/diagram">
  <dsp:spTree>
    <dsp:nvGrpSpPr>
      <dsp:cNvPr id="13" name=""/>
      <dsp:cNvGrpSpPr/>
    </dsp:nvGrpSpPr>
    <dsp:grpSpPr/>
  </dsp:spTree>
</dsp:drawing>
</file>

<file path=ppt/diagrams/drawing6.xml><?xml version="1.0" encoding="utf-8"?>
<dsp:drawing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="http://schemas.openxmlformats.org/presentationml/2006/main" xmlns:p14="http://schemas.microsoft.com/office/powerpoint/2010/main" xmlns:dsp="http://schemas.microsoft.com/office/drawing/2008/diagram">
  <dsp:spTree>
    <dsp:nvGrpSpPr>
      <dsp:cNvPr id="14" name=""/>
      <dsp:cNvGrpSpPr/>
    </dsp:nvGrpSpPr>
    <dsp:grpSpPr/>
  </dsp:spTree>
</dsp:drawing>
</file>

<file path=ppt/diagrams/layout1.xml><?xml version="1.0" encoding="utf-8"?>
<dgm:layoutDef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dgm="http://schemas.openxmlformats.org/drawingml/2006/diagram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/>
          <dgm:rule type="primFontSz" for="des" forName="parTx" val="5"/>
        </dgm:ruleLst>
        <dgm:forEach name="Name6" axis="ch" ptType="node">
          <dgm:layoutNode name="composite">
            <dgm:alg type="composite"/>
            <dgm:shape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type="chevron" r:blip="">
                    <dgm:adjLst/>
                  </dgm:shape>
                </dgm:if>
                <dgm:else name="Name12">
                  <dgm:shape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type="rect" r:blip="">
                    <dgm:adjLst/>
                  </dgm:shape>
                </dgm:if>
                <dgm:else name="Name18">
                  <dgm:shape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/>
              </dgm:ruleLst>
            </dgm:layoutNode>
          </dgm:layoutNode>
          <dgm:forEach name="Name19" axis="followSib" ptType="sibTrans" cnt="1">
            <dgm:layoutNode name="space">
              <dgm:alg type="sp"/>
              <dgm:shape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type="chevron" r:blip="">
                  <dgm:adjLst/>
                </dgm:shape>
              </dgm:if>
              <dgm:else name="Name24">
                <dgm:shape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/>
            </dgm:ruleLst>
          </dgm:layoutNode>
          <dgm:forEach name="Name28" axis="followSib" ptType="sibTrans" cnt="1">
            <dgm:layoutNode name="parTxOnlySpace">
              <dgm:alg type="sp"/>
              <dgm:shape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dgm="http://schemas.openxmlformats.org/drawingml/2006/diagram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/>
                  </dgm:ruleLst>
                </dgm:layoutNode>
                <dgm:forEach name="Name17" axis="ch" ptType="node" cnt="1">
                  <dgm:layoutNode name="indentDot1">
                    <dgm:alg type="composite"/>
                    <dgm:shape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r:blip="">
                <dgm:adjLst/>
              </dgm:shape>
              <dgm:presOf/>
            </dgm:layoutNode>
            <dgm:layoutNode name="medCircle2" styleLbl="vennNode1">
              <dgm:alg type="sp"/>
              <dgm:shape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/>
              </dgm:ruleLst>
            </dgm:layoutNode>
          </dgm:layoutNode>
        </dgm:else>
      </dgm:choose>
    </dgm:forEach>
  </dgm:layoutNode>
</dgm:layoutDef>
</file>

<file path=ppt/diagrams/layout3.xml><?xml version="1.0" encoding="utf-8"?>
<dgm:layoutDef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dgm="http://schemas.openxmlformats.org/drawingml/2006/diagram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/>
                  </dgm:ruleLst>
                </dgm:layoutNode>
                <dgm:forEach name="Name17" axis="ch" ptType="node" cnt="1">
                  <dgm:layoutNode name="indentDot1">
                    <dgm:alg type="composite"/>
                    <dgm:shape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r:blip="">
                <dgm:adjLst/>
              </dgm:shape>
              <dgm:presOf/>
            </dgm:layoutNode>
            <dgm:layoutNode name="medCircle2" styleLbl="vennNode1">
              <dgm:alg type="sp"/>
              <dgm:shape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/>
              </dgm:ruleLst>
            </dgm:layoutNode>
          </dgm:layoutNode>
        </dgm:else>
      </dgm:choose>
    </dgm:forEach>
  </dgm:layoutNode>
</dgm:layoutDef>
</file>

<file path=ppt/diagrams/layout4.xml><?xml version="1.0" encoding="utf-8"?>
<dgm:layoutDef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dgm="http://schemas.openxmlformats.org/drawingml/2006/diagram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/>
                  </dgm:ruleLst>
                </dgm:layoutNode>
                <dgm:forEach name="Name17" axis="ch" ptType="node" cnt="1">
                  <dgm:layoutNode name="indentDot1">
                    <dgm:alg type="composite"/>
                    <dgm:shape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r:blip="">
                <dgm:adjLst/>
              </dgm:shape>
              <dgm:presOf/>
            </dgm:layoutNode>
            <dgm:layoutNode name="medCircle2" styleLbl="vennNode1">
              <dgm:alg type="sp"/>
              <dgm:shape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/>
              </dgm:ruleLst>
            </dgm:layoutNode>
          </dgm:layoutNode>
        </dgm:else>
      </dgm:choose>
    </dgm:forEach>
  </dgm:layoutNode>
</dgm:layoutDef>
</file>

<file path=ppt/diagrams/layout5.xml><?xml version="1.0" encoding="utf-8"?>
<dgm:layoutDef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dgm="http://schemas.openxmlformats.org/drawingml/2006/diagram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/>
                  </dgm:ruleLst>
                </dgm:layoutNode>
                <dgm:forEach name="Name17" axis="ch" ptType="node" cnt="1">
                  <dgm:layoutNode name="indentDot1">
                    <dgm:alg type="composite"/>
                    <dgm:shape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r:blip="">
                <dgm:adjLst/>
              </dgm:shape>
              <dgm:presOf/>
            </dgm:layoutNode>
            <dgm:layoutNode name="medCircle2" styleLbl="vennNode1">
              <dgm:alg type="sp"/>
              <dgm:shape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/>
              </dgm:ruleLst>
            </dgm:layoutNode>
          </dgm:layoutNode>
        </dgm:else>
      </dgm:choose>
    </dgm:forEach>
  </dgm:layoutNode>
</dgm:layoutDef>
</file>

<file path=ppt/diagrams/layout6.xml><?xml version="1.0" encoding="utf-8"?>
<dgm:layoutDef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dgm="http://schemas.openxmlformats.org/drawingml/2006/diagram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/>
              </dgm:ruleLst>
            </dgm:layoutNode>
            <dgm:layoutNode name="aSpace">
              <dgm:alg type="sp"/>
              <dgm:shape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a="http://schemas.openxmlformats.org/drawingml/2006/main" xmlns:dgm="http://schemas.openxmlformats.org/drawingml/2006/diagram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2B3D8-BAAF-4CCB-BC9F-AC5EB51E903A}" type="datetimeFigureOut">
              <a:rPr lang="ru-RU" smtClean="0"/>
              <a:t>26.12.2024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D4E75-A34D-4CAD-A9B1-BC0C8CD02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val="2528158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8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9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4E75-A34D-4CAD-A9B1-BC0C8CD020B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val="1850837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4E75-A34D-4CAD-A9B1-BC0C8CD020B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val="2031390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4E75-A34D-4CAD-A9B1-BC0C8CD020B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val="2496265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4E75-A34D-4CAD-A9B1-BC0C8CD020B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val="2193680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4E75-A34D-4CAD-A9B1-BC0C8CD020B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val="701660622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slideMaster" Target="../slideMasters/slideMaster2.xml" /></Relationships>
</file>

<file path=ppt/slideLayouts/_rels/slideLayout2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8EF43B9-A601-43CF-9EF8-5C2CF5D140C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A7144EA-89CD-4D65-AD8A-72C50DC8EE4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F82DE79-FBA0-4D91-AC0F-9EFBB7AF568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/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/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B28A-3FF0-42D0-960D-03A39A58BA0B}" type="datetime1">
              <a:rPr lang="ru-RU" smtClean="0"/>
              <a:t>26.12.2024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val="876567468"/>
      </p:ext>
    </p:extLst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1191-D592-430A-AAD7-1F361841F033}" type="datetime1">
              <a:rPr lang="ru-RU" smtClean="0"/>
              <a:t>26.12.2024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val="1284002620"/>
      </p:ext>
    </p:extLst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/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/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A8A69-6DA7-4FF1-B25A-C0D607864685}" type="datetime1">
              <a:rPr lang="ru-RU" smtClean="0"/>
              <a:t>26.12.2024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val="2305154821"/>
      </p:ext>
    </p:extLst>
  </p:cSld>
  <p:clrMapOvr>
    <a:masterClrMapping/>
  </p:clrMapOvr>
  <p:transition/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A4FFC-7E4C-428D-B375-A6D2F3921919}" type="datetime1">
              <a:rPr lang="ru-RU" smtClean="0"/>
              <a:t>26.12.2024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val="606559553"/>
      </p:ext>
    </p:extLst>
  </p:cSld>
  <p:clrMapOvr>
    <a:masterClrMapping/>
  </p:clrMapOvr>
  <p:transition/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88B55-C7DB-4715-B8E3-2E15ECC8C200}" type="datetime1">
              <a:rPr lang="ru-RU" smtClean="0"/>
              <a:t>26.12.2024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val="1583569955"/>
      </p:ext>
    </p:extLst>
  </p:cSld>
  <p:clrMapOvr>
    <a:masterClrMapping/>
  </p:clrMapOvr>
  <p:transition/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C774-FF65-47C6-B568-D535070880CB}" type="datetime1">
              <a:rPr lang="ru-RU" smtClean="0"/>
              <a:t>26.12.2024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val="1425804853"/>
      </p:ext>
    </p:extLst>
  </p:cSld>
  <p:clrMapOvr>
    <a:masterClrMapping/>
  </p:clrMapOvr>
  <p:transition/>
  <p:timing/>
</p:sldLayout>
</file>

<file path=ppt/slideLayouts/slideLayout1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/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/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D99B-40C2-40DD-841D-A80417B2130B}" type="datetime1">
              <a:rPr lang="ru-RU" smtClean="0"/>
              <a:t>26.12.2024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val="3579582267"/>
      </p:ext>
    </p:extLst>
  </p:cSld>
  <p:clrMapOvr>
    <a:masterClrMapping/>
  </p:clrMapOvr>
  <p:transition/>
  <p:timing/>
</p:sldLayout>
</file>

<file path=ppt/slideLayouts/slideLayout1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/>
        </p:txBody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/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D567699-3AAA-41D9-9ED7-8A30D5F9A761}" type="datetime1">
              <a:rPr lang="ru-RU" smtClean="0"/>
              <a:t>26.12.2024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73B1C8E-6A47-42BC-AD35-66056309C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val="1230129125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792FD31-C0F7-4BE8-835D-EDE1B14BF74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/>
        </p:txBody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/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1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ct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4A06D-A263-49EE-8DFD-A937AA398CF3}" type="datetime1">
              <a:rPr lang="ru-RU" smtClean="0"/>
              <a:t>26.12.2024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val="1178130002"/>
      </p:ext>
    </p:extLst>
  </p:cSld>
  <p:clrMapOvr>
    <a:masterClrMapping/>
  </p:clrMapOvr>
  <p:transition/>
  <p:timing/>
</p:sldLayout>
</file>

<file path=ppt/slideLayouts/slideLayout2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4C54D-7137-4587-B5F9-787442CFCE43}" type="datetime1">
              <a:rPr lang="ru-RU" smtClean="0"/>
              <a:t>26.12.2024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val="1712681108"/>
      </p:ext>
    </p:extLst>
  </p:cSld>
  <p:clrMapOvr>
    <a:masterClrMapping/>
  </p:clrMapOvr>
  <p:transition/>
  <p:timing/>
</p:sldLayout>
</file>

<file path=ppt/slideLayouts/slideLayout2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/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/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4B4A9-075D-4359-A63A-5208EEDF6457}" type="datetime1">
              <a:rPr lang="ru-RU" smtClean="0"/>
              <a:t>26.12.2024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val="1690668567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5333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20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800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400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8000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600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200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800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875156B-EDA9-4A15-8EA4-79152F902F3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2FCA9B35-9424-4034-AB73-254C7BC3D38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7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33" b="1"/>
            </a:lvl4pPr>
            <a:lvl5pPr marL="2438400" indent="0">
              <a:buNone/>
              <a:defRPr sz="2133" b="1"/>
            </a:lvl5pPr>
            <a:lvl6pPr marL="3048000" indent="0">
              <a:buNone/>
              <a:defRPr sz="2133" b="1"/>
            </a:lvl6pPr>
            <a:lvl7pPr marL="3657600" indent="0">
              <a:buNone/>
              <a:defRPr sz="2133" b="1"/>
            </a:lvl7pPr>
            <a:lvl8pPr marL="4267200" indent="0">
              <a:buNone/>
              <a:defRPr sz="2133" b="1"/>
            </a:lvl8pPr>
            <a:lvl9pPr marL="4876800" indent="0">
              <a:buNone/>
              <a:defRPr sz="2133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7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33" b="1"/>
            </a:lvl4pPr>
            <a:lvl5pPr marL="2438400" indent="0">
              <a:buNone/>
              <a:defRPr sz="2133" b="1"/>
            </a:lvl5pPr>
            <a:lvl6pPr marL="3048000" indent="0">
              <a:buNone/>
              <a:defRPr sz="2133" b="1"/>
            </a:lvl6pPr>
            <a:lvl7pPr marL="3657600" indent="0">
              <a:buNone/>
              <a:defRPr sz="2133" b="1"/>
            </a:lvl7pPr>
            <a:lvl8pPr marL="4267200" indent="0">
              <a:buNone/>
              <a:defRPr sz="2133" b="1"/>
            </a:lvl8pPr>
            <a:lvl9pPr marL="4876800" indent="0">
              <a:buNone/>
              <a:defRPr sz="2133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65BFD8CB-A6B7-4CD9-969F-B888E901FD3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0683CC41-88A7-48C0-BDAE-D4D2094D3ED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117AFD68-1BBB-4E36-BA92-0780D0DFDFB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667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867"/>
            </a:lvl1pPr>
            <a:lvl2pPr marL="609600" indent="0">
              <a:buNone/>
              <a:defRPr sz="1600"/>
            </a:lvl2pPr>
            <a:lvl3pPr marL="1219200" indent="0">
              <a:buNone/>
              <a:defRPr sz="1333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5C5DA92-8525-49DF-BC0B-CE20AAA8F0A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667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4267"/>
            </a:lvl1pPr>
            <a:lvl2pPr marL="609600" indent="0">
              <a:buNone/>
              <a:defRPr sz="3733"/>
            </a:lvl2pPr>
            <a:lvl3pPr marL="1219200" indent="0">
              <a:buNone/>
              <a:defRPr sz="3200"/>
            </a:lvl3pPr>
            <a:lvl4pPr marL="1828800" indent="0">
              <a:buNone/>
              <a:defRPr sz="2667"/>
            </a:lvl4pPr>
            <a:lvl5pPr marL="2438400" indent="0">
              <a:buNone/>
              <a:defRPr sz="2667"/>
            </a:lvl5pPr>
            <a:lvl6pPr marL="3048000" indent="0">
              <a:buNone/>
              <a:defRPr sz="2667"/>
            </a:lvl6pPr>
            <a:lvl7pPr marL="3657600" indent="0">
              <a:buNone/>
              <a:defRPr sz="2667"/>
            </a:lvl7pPr>
            <a:lvl8pPr marL="4267200" indent="0">
              <a:buNone/>
              <a:defRPr sz="2667"/>
            </a:lvl8pPr>
            <a:lvl9pPr marL="4876800" indent="0">
              <a:buNone/>
              <a:defRPr sz="2667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867"/>
            </a:lvl1pPr>
            <a:lvl2pPr marL="609600" indent="0">
              <a:buNone/>
              <a:defRPr sz="1600"/>
            </a:lvl2pPr>
            <a:lvl3pPr marL="1219200" indent="0">
              <a:buNone/>
              <a:defRPr sz="1333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7B481AF8-86C5-4A3E-A5AA-AF70DC62437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 /><Relationship Id="rId10" Type="http://schemas.openxmlformats.org/officeDocument/2006/relationships/slideLayout" Target="../slideLayouts/slideLayout21.xml" /><Relationship Id="rId11" Type="http://schemas.openxmlformats.org/officeDocument/2006/relationships/slideLayout" Target="../slideLayouts/slideLayout22.xml" /><Relationship Id="rId12" Type="http://schemas.openxmlformats.org/officeDocument/2006/relationships/theme" Target="../theme/theme2.xml" /><Relationship Id="rId2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14.xml" /><Relationship Id="rId4" Type="http://schemas.openxmlformats.org/officeDocument/2006/relationships/slideLayout" Target="../slideLayouts/slideLayout15.xml" /><Relationship Id="rId5" Type="http://schemas.openxmlformats.org/officeDocument/2006/relationships/slideLayout" Target="../slideLayouts/slideLayout16.xml" /><Relationship Id="rId6" Type="http://schemas.openxmlformats.org/officeDocument/2006/relationships/slideLayout" Target="../slideLayouts/slideLayout17.xml" /><Relationship Id="rId7" Type="http://schemas.openxmlformats.org/officeDocument/2006/relationships/slideLayout" Target="../slideLayouts/slideLayout18.xml" /><Relationship Id="rId8" Type="http://schemas.openxmlformats.org/officeDocument/2006/relationships/slideLayout" Target="../slideLayouts/slideLayout19.xml" /><Relationship Id="rId9" Type="http://schemas.openxmlformats.org/officeDocument/2006/relationships/slideLayout" Target="../slideLayouts/slideLayout20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121920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920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92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920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920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/>
        </p:txBody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/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B6551E-A393-4228-B7E7-3078AAF4F2CD}" type="datetime1">
              <a:rPr lang="ru-RU" smtClean="0"/>
              <a:t>26.12.2024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05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3B1C8E-6A47-42BC-AD35-66056309CB86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val="44494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ransition/>
  <p:timing/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Tx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 /><Relationship Id="rId2" Type="http://schemas.openxmlformats.org/officeDocument/2006/relationships/image" Target="../media/image2.png" /><Relationship Id="rId3" Type="http://schemas.openxmlformats.org/officeDocument/2006/relationships/image" Target="../media/image3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10" Type="http://schemas.openxmlformats.org/officeDocument/2006/relationships/image" Target="../media/image17.png" /><Relationship Id="rId11" Type="http://schemas.openxmlformats.org/officeDocument/2006/relationships/image" Target="../media/image18.png" /><Relationship Id="rId2" Type="http://schemas.openxmlformats.org/officeDocument/2006/relationships/image" Target="../media/image9.png" /><Relationship Id="rId3" Type="http://schemas.openxmlformats.org/officeDocument/2006/relationships/image" Target="../media/image10.jpeg" /><Relationship Id="rId4" Type="http://schemas.openxmlformats.org/officeDocument/2006/relationships/image" Target="../media/image11.jpeg" /><Relationship Id="rId5" Type="http://schemas.openxmlformats.org/officeDocument/2006/relationships/image" Target="../media/image12.png" /><Relationship Id="rId6" Type="http://schemas.openxmlformats.org/officeDocument/2006/relationships/image" Target="../media/image13.jpeg" /><Relationship Id="rId7" Type="http://schemas.openxmlformats.org/officeDocument/2006/relationships/image" Target="../media/image14.jpeg" /><Relationship Id="rId8" Type="http://schemas.openxmlformats.org/officeDocument/2006/relationships/image" Target="../media/image15.png" /><Relationship Id="rId9" Type="http://schemas.openxmlformats.org/officeDocument/2006/relationships/image" Target="../media/image16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 /><Relationship Id="rId2" Type="http://schemas.microsoft.com/office/2007/relationships/diagramDrawing" Target="../diagrams/drawing6.xml" /><Relationship Id="rId3" Type="http://schemas.openxmlformats.org/officeDocument/2006/relationships/diagramData" Target="../diagrams/data6.xml" /><Relationship Id="rId4" Type="http://schemas.openxmlformats.org/officeDocument/2006/relationships/diagramLayout" Target="../diagrams/layout6.xml" /><Relationship Id="rId5" Type="http://schemas.openxmlformats.org/officeDocument/2006/relationships/diagramQuickStyle" Target="../diagrams/quickStyle6.xml" /><Relationship Id="rId6" Type="http://schemas.openxmlformats.org/officeDocument/2006/relationships/diagramColors" Target="../diagrams/colors6.xml" /><Relationship Id="rId7" Type="http://schemas.openxmlformats.org/officeDocument/2006/relationships/chart" Target="../charts/chart2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chart" Target="../charts/chart3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notesSlide" Target="../notesSlides/notesSlide1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4.png" /><Relationship Id="rId4" Type="http://schemas.openxmlformats.org/officeDocument/2006/relationships/image" Target="../media/image5.png" /><Relationship Id="rId5" Type="http://schemas.openxmlformats.org/officeDocument/2006/relationships/image" Target="../media/image6.png" /><Relationship Id="rId6" Type="http://schemas.openxmlformats.org/officeDocument/2006/relationships/image" Target="../media/image7.png" /><Relationship Id="rId7" Type="http://schemas.openxmlformats.org/officeDocument/2006/relationships/image" Target="../media/image8.gif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microsoft.com/office/2007/relationships/diagramDrawing" Target="../diagrams/drawing1.xml" /><Relationship Id="rId3" Type="http://schemas.openxmlformats.org/officeDocument/2006/relationships/diagramData" Target="../diagrams/data1.xml" /><Relationship Id="rId4" Type="http://schemas.openxmlformats.org/officeDocument/2006/relationships/diagramLayout" Target="../diagrams/layout1.xml" /><Relationship Id="rId5" Type="http://schemas.openxmlformats.org/officeDocument/2006/relationships/diagramQuickStyle" Target="../diagrams/quickStyle1.xml" /><Relationship Id="rId6" Type="http://schemas.openxmlformats.org/officeDocument/2006/relationships/diagramColors" Target="../diagrams/colors1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notesSlide" Target="../notesSlides/notesSlide3.xml" /><Relationship Id="rId3" Type="http://schemas.openxmlformats.org/officeDocument/2006/relationships/chart" Target="../charts/chart1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10" Type="http://schemas.openxmlformats.org/officeDocument/2006/relationships/diagramQuickStyle" Target="../diagrams/quickStyle3.xml" /><Relationship Id="rId11" Type="http://schemas.openxmlformats.org/officeDocument/2006/relationships/diagramColors" Target="../diagrams/colors3.xml" /><Relationship Id="rId2" Type="http://schemas.microsoft.com/office/2007/relationships/diagramDrawing" Target="../diagrams/drawing2.xml" /><Relationship Id="rId3" Type="http://schemas.openxmlformats.org/officeDocument/2006/relationships/diagramData" Target="../diagrams/data2.xml" /><Relationship Id="rId4" Type="http://schemas.openxmlformats.org/officeDocument/2006/relationships/diagramLayout" Target="../diagrams/layout2.xml" /><Relationship Id="rId5" Type="http://schemas.openxmlformats.org/officeDocument/2006/relationships/diagramQuickStyle" Target="../diagrams/quickStyle2.xml" /><Relationship Id="rId6" Type="http://schemas.openxmlformats.org/officeDocument/2006/relationships/diagramColors" Target="../diagrams/colors2.xml" /><Relationship Id="rId7" Type="http://schemas.microsoft.com/office/2007/relationships/diagramDrawing" Target="../diagrams/drawing3.xml" /><Relationship Id="rId8" Type="http://schemas.openxmlformats.org/officeDocument/2006/relationships/diagramData" Target="../diagrams/data3.xml" /><Relationship Id="rId9" Type="http://schemas.openxmlformats.org/officeDocument/2006/relationships/diagramLayout" Target="../diagrams/layout3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10" Type="http://schemas.openxmlformats.org/officeDocument/2006/relationships/diagramLayout" Target="../diagrams/layout5.xml" /><Relationship Id="rId11" Type="http://schemas.openxmlformats.org/officeDocument/2006/relationships/diagramQuickStyle" Target="../diagrams/quickStyle5.xml" /><Relationship Id="rId12" Type="http://schemas.openxmlformats.org/officeDocument/2006/relationships/diagramColors" Target="../diagrams/colors5.xml" /><Relationship Id="rId2" Type="http://schemas.openxmlformats.org/officeDocument/2006/relationships/notesSlide" Target="../notesSlides/notesSlide4.xml" /><Relationship Id="rId3" Type="http://schemas.microsoft.com/office/2007/relationships/diagramDrawing" Target="../diagrams/drawing4.xml" /><Relationship Id="rId4" Type="http://schemas.openxmlformats.org/officeDocument/2006/relationships/diagramData" Target="../diagrams/data4.xml" /><Relationship Id="rId5" Type="http://schemas.openxmlformats.org/officeDocument/2006/relationships/diagramLayout" Target="../diagrams/layout4.xml" /><Relationship Id="rId6" Type="http://schemas.openxmlformats.org/officeDocument/2006/relationships/diagramQuickStyle" Target="../diagrams/quickStyle4.xml" /><Relationship Id="rId7" Type="http://schemas.openxmlformats.org/officeDocument/2006/relationships/diagramColors" Target="../diagrams/colors4.xml" /><Relationship Id="rId8" Type="http://schemas.microsoft.com/office/2007/relationships/diagramDrawing" Target="../diagrams/drawing5.xml" /><Relationship Id="rId9" Type="http://schemas.openxmlformats.org/officeDocument/2006/relationships/diagramData" Target="../diagrams/data5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notesSlide" Target="../notesSlides/notesSlide5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БЮДЖЕТ ДЛЯ ГРАЖДАН</a:t>
            </a:r>
            <a:br>
              <a:rPr lang="ru-RU" smtClean="0"/>
            </a:br>
            <a:r>
              <a:rPr lang="ru-RU" smtClean="0"/>
              <a:t>2025-2027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051" y="4455619"/>
            <a:ext cx="8815202" cy="1588129"/>
          </a:xfrm>
        </p:spPr>
        <p:txBody>
          <a:bodyPr>
            <a:normAutofit/>
          </a:bodyPr>
          <a:lstStyle/>
          <a:p>
            <a:r>
              <a:rPr lang="ru-RU" smtClean="0"/>
              <a:t>К закону РЕСПУБЛИКИ БУРЯТИЯ    </a:t>
            </a:r>
          </a:p>
          <a:p>
            <a:r>
              <a:rPr lang="ru-RU" smtClean="0"/>
              <a:t>«о РЕСПУБЛИКАНСКОМ БЮДЖЕТЕ НА 2025 ГОД И НА ПЛАНОВЫЙ ПЕРИОД 2026 И 2027 ГОДОВ»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01" y="165616"/>
            <a:ext cx="865707" cy="7925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5253" y="4455620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val="1659051143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z="2000" b="1" smtClean="0"/>
              <a:t>10</a:t>
            </a:fld>
            <a:endParaRPr lang="ru-RU" sz="2000" b="1"/>
          </a:p>
        </p:txBody>
      </p:sp>
      <p:sp>
        <p:nvSpPr>
          <p:cNvPr id="3" name="TextBox 2"/>
          <p:cNvSpPr txBox="1"/>
          <p:nvPr/>
        </p:nvSpPr>
        <p:spPr>
          <a:xfrm>
            <a:off x="687978" y="296092"/>
            <a:ext cx="10067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smtClean="0">
                <a:solidFill>
                  <a:schemeClr val="accent1">
                    <a:lumMod val="75000"/>
                  </a:schemeClr>
                </a:solidFill>
              </a:rPr>
              <a:t>НАЛОГОВЫЕ ДОХОДЫ</a:t>
            </a:r>
          </a:p>
          <a:p>
            <a:pPr algn="ctr"/>
            <a:r>
              <a:rPr lang="ru-RU" b="1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республиканского бюджета Республики Бурятия на 2023 - 2027 годы</a:t>
            </a:r>
            <a:endParaRPr lang="ru-RU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55578"/>
            <a:ext cx="7096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>
                <a:solidFill>
                  <a:schemeClr val="bg1"/>
                </a:solidFill>
              </a:rPr>
              <a:t>БЮДЖЕТ ДЛЯ ГРАЖДАН 2025-2027 •РЕСПУБЛИКА БУРЯТИЯ</a:t>
            </a:r>
            <a:endParaRPr lang="ru-RU">
              <a:solidFill>
                <a:schemeClr val="bg1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687978" y="1445623"/>
            <a:ext cx="10903131" cy="1741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Блок-схема: узел 15"/>
          <p:cNvSpPr/>
          <p:nvPr/>
        </p:nvSpPr>
        <p:spPr>
          <a:xfrm>
            <a:off x="10424160" y="1088571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10419814" y="1192722"/>
            <a:ext cx="79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2027</a:t>
            </a:r>
          </a:p>
          <a:p>
            <a:pPr algn="ctr"/>
            <a:r>
              <a:rPr lang="ru-RU" sz="1400" b="1"/>
              <a:t>ЗАКОН</a:t>
            </a:r>
          </a:p>
        </p:txBody>
      </p:sp>
      <p:sp>
        <p:nvSpPr>
          <p:cNvPr id="51" name="Блок-схема: узел 50"/>
          <p:cNvSpPr/>
          <p:nvPr/>
        </p:nvSpPr>
        <p:spPr>
          <a:xfrm>
            <a:off x="8893174" y="1088571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2" name="Блок-схема: узел 51"/>
          <p:cNvSpPr/>
          <p:nvPr/>
        </p:nvSpPr>
        <p:spPr>
          <a:xfrm>
            <a:off x="7380466" y="1088571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3" name="Блок-схема: узел 52"/>
          <p:cNvSpPr/>
          <p:nvPr/>
        </p:nvSpPr>
        <p:spPr>
          <a:xfrm>
            <a:off x="5867758" y="1071154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5" name="Блок-схема: узел 54"/>
          <p:cNvSpPr/>
          <p:nvPr/>
        </p:nvSpPr>
        <p:spPr>
          <a:xfrm>
            <a:off x="4355050" y="1088571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8888828" y="1184013"/>
            <a:ext cx="79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2026</a:t>
            </a:r>
          </a:p>
          <a:p>
            <a:pPr algn="ctr"/>
            <a:r>
              <a:rPr lang="ru-RU" sz="1400" b="1"/>
              <a:t>ЗАКОН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394398" y="1184013"/>
            <a:ext cx="79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2025</a:t>
            </a:r>
          </a:p>
          <a:p>
            <a:pPr algn="ctr"/>
            <a:r>
              <a:rPr lang="ru-RU" sz="1400" b="1"/>
              <a:t>ЗАКОН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936210" y="1184013"/>
            <a:ext cx="6944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2024</a:t>
            </a:r>
          </a:p>
          <a:p>
            <a:pPr algn="ctr"/>
            <a:r>
              <a:rPr lang="ru-RU" sz="1400" b="1" smtClean="0"/>
              <a:t>план*</a:t>
            </a:r>
            <a:endParaRPr lang="ru-RU" sz="1400" b="1"/>
          </a:p>
        </p:txBody>
      </p:sp>
      <p:sp>
        <p:nvSpPr>
          <p:cNvPr id="65" name="TextBox 64"/>
          <p:cNvSpPr txBox="1"/>
          <p:nvPr/>
        </p:nvSpPr>
        <p:spPr>
          <a:xfrm>
            <a:off x="4409539" y="1192722"/>
            <a:ext cx="676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2023</a:t>
            </a:r>
          </a:p>
          <a:p>
            <a:pPr algn="ctr"/>
            <a:r>
              <a:rPr lang="ru-RU" sz="1400" b="1" smtClean="0"/>
              <a:t>факт</a:t>
            </a:r>
            <a:endParaRPr lang="ru-RU" sz="1400" b="1"/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val="1846713868"/>
              </p:ext>
            </p:extLst>
          </p:nvPr>
        </p:nvGraphicFramePr>
        <p:xfrm>
          <a:off x="687978" y="1862193"/>
          <a:ext cx="11086010" cy="408873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291838"/>
                <a:gridCol w="1602377"/>
                <a:gridCol w="1515292"/>
                <a:gridCol w="1602377"/>
                <a:gridCol w="1480457"/>
                <a:gridCol w="1593669"/>
              </a:tblGrid>
              <a:tr h="462996">
                <a:tc>
                  <a:txBody>
                    <a:bodyPr vert="horz" wrap="square"/>
                    <a:lstStyle/>
                    <a:p>
                      <a:r>
                        <a:rPr lang="ru-RU" sz="1400" b="1" smtClean="0">
                          <a:solidFill>
                            <a:schemeClr val="tx1"/>
                          </a:solidFill>
                        </a:rPr>
                        <a:t>НАЛОГОВЫЕ ДОХОДЫ</a:t>
                      </a:r>
                      <a:r>
                        <a:rPr lang="ru-RU" sz="1400" b="1" baseline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r>
                        <a:rPr lang="ru-RU" sz="1400" b="1" baseline="0" smtClean="0">
                          <a:solidFill>
                            <a:schemeClr val="tx1"/>
                          </a:solidFill>
                        </a:rPr>
                        <a:t>ВСЕГО:</a:t>
                      </a:r>
                      <a:endParaRPr lang="ru-RU" sz="14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>
                      <a:noFill/>
                    </a:lnR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48 177,5</a:t>
                      </a:r>
                      <a:endParaRPr lang="ru-RU"/>
                    </a:p>
                  </a:txBody>
                  <a:tcPr>
                    <a:lnL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45 296,4</a:t>
                      </a:r>
                      <a:endParaRPr lang="ru-RU" baseline="0" smtClean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47 056,6</a:t>
                      </a:r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50 610,8</a:t>
                      </a:r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b="1" smtClean="0"/>
                        <a:t>52 412,9</a:t>
                      </a:r>
                      <a:endParaRPr lang="ru-RU" b="1"/>
                    </a:p>
                  </a:txBody>
                  <a:tcPr>
                    <a:lnB w="12700" cmpd="sng">
                      <a:noFill/>
                    </a:lnB>
                  </a:tcPr>
                </a:tc>
              </a:tr>
              <a:tr h="400594">
                <a:tc>
                  <a:txBody>
                    <a:bodyPr vert="horz" wrap="square"/>
                    <a:lstStyle/>
                    <a:p>
                      <a:r>
                        <a:rPr lang="ru-RU" sz="1400" b="0" smtClean="0">
                          <a:solidFill>
                            <a:schemeClr val="tx1"/>
                          </a:solidFill>
                        </a:rPr>
                        <a:t>НАЛОГ</a:t>
                      </a:r>
                      <a:r>
                        <a:rPr lang="ru-RU" sz="1400" b="0" baseline="0" smtClean="0">
                          <a:solidFill>
                            <a:schemeClr val="tx1"/>
                          </a:solidFill>
                        </a:rPr>
                        <a:t> НА ПРИБЫЛЬ ОРГАНИЗАЦИЙ</a:t>
                      </a:r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17 194,4</a:t>
                      </a:r>
                      <a:endParaRPr lang="ru-RU"/>
                    </a:p>
                  </a:txBody>
                  <a:tcPr>
                    <a:lnL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10 061,8</a:t>
                      </a:r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8 955,6</a:t>
                      </a:r>
                      <a:endParaRPr lang="ru-RU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9</a:t>
                      </a:r>
                      <a:r>
                        <a:rPr lang="ru-RU" baseline="0" smtClean="0"/>
                        <a:t> 796,4</a:t>
                      </a:r>
                      <a:endParaRPr lang="ru-RU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b="0" smtClean="0"/>
                        <a:t>10 074,6</a:t>
                      </a:r>
                      <a:endParaRPr lang="ru-RU" b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513806"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smtClean="0"/>
                        <a:t>НАЛОГ НА ИМУЩЕСТВО ОРГАНИЗАЦИЙ</a:t>
                      </a:r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4 082,7</a:t>
                      </a:r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4 851,9</a:t>
                      </a:r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4 419,5</a:t>
                      </a:r>
                      <a:endParaRPr lang="ru-RU"/>
                    </a:p>
                  </a:txBody>
                  <a:tcPr>
                    <a:lnR>
                      <a:noFill/>
                    </a:lnR>
                    <a:lnT w="12700" cmpd="sng">
                      <a:noFill/>
                    </a:lnT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4 516,4</a:t>
                      </a:r>
                      <a:endParaRPr lang="ru-RU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5 202,1</a:t>
                      </a:r>
                      <a:endParaRPr lang="ru-RU"/>
                    </a:p>
                  </a:txBody>
                  <a:tcPr>
                    <a:lnL>
                      <a:noFill/>
                    </a:lnL>
                    <a:lnT w="12700" cmpd="sng">
                      <a:noFill/>
                    </a:lnT>
                  </a:tcPr>
                </a:tc>
              </a:tr>
              <a:tr h="548640"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smtClean="0"/>
                        <a:t>НАЛОГ НА ДОХОДЫ ФИЗИЧЕСКИХ ЛИЦ</a:t>
                      </a:r>
                      <a:endParaRPr lang="ru-RU" sz="1400" baseline="0" smtClean="0"/>
                    </a:p>
                  </a:txBody>
                  <a:tcPr anchor="ctr"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16 712,4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19 178,3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20 960,6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23 105,7</a:t>
                      </a:r>
                      <a:endParaRPr lang="ru-RU"/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24 961,1</a:t>
                      </a:r>
                      <a:endParaRPr lang="ru-RU"/>
                    </a:p>
                  </a:txBody>
                  <a:tcPr/>
                </a:tc>
              </a:tr>
              <a:tr h="435428"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aseline="0" smtClean="0"/>
                        <a:t>АКЦИЗЫ</a:t>
                      </a:r>
                    </a:p>
                  </a:txBody>
                  <a:tcPr anchor="ctr"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5 520,3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5 979,2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7 758,1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8 016,4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6 753,3</a:t>
                      </a:r>
                      <a:endParaRPr lang="ru-RU"/>
                    </a:p>
                  </a:txBody>
                  <a:tcPr/>
                </a:tc>
              </a:tr>
              <a:tr h="476059"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4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ТРАНСПОРТНЫЙ НАЛОГ</a:t>
                      </a:r>
                      <a:endParaRPr lang="ru-RU" sz="1400" smtClean="0"/>
                    </a:p>
                  </a:txBody>
                  <a:tcPr anchor="ctr"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799,6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923,2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864,6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879,7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895,1</a:t>
                      </a:r>
                      <a:endParaRPr lang="ru-RU"/>
                    </a:p>
                  </a:txBody>
                  <a:tcPr/>
                </a:tc>
              </a:tr>
              <a:tr h="530601"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smtClean="0"/>
                        <a:t>НАЛОГ НА ДОБЫЧУ ПОЛЕЗНЫХ ИСКОПАЕМЫХ</a:t>
                      </a:r>
                      <a:endParaRPr lang="ru-RU" sz="1400"/>
                    </a:p>
                  </a:txBody>
                  <a:tcPr anchor="ctr"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1 980,7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1 857,9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 1 521,6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1 584,9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1 690,5</a:t>
                      </a:r>
                      <a:endParaRPr lang="ru-RU"/>
                    </a:p>
                  </a:txBody>
                  <a:tcPr/>
                </a:tc>
              </a:tr>
              <a:tr h="543530">
                <a:tc>
                  <a:txBody>
                    <a:bodyPr vert="horz" wrap="square"/>
                    <a:lstStyle/>
                    <a:p>
                      <a:r>
                        <a:rPr lang="ru-RU" sz="1400" smtClean="0"/>
                        <a:t>ПРОЧИЕ НАЛОГИ,</a:t>
                      </a:r>
                      <a:r>
                        <a:rPr lang="ru-RU" sz="1400" baseline="0" smtClean="0"/>
                        <a:t> ПОШЛИНЫ</a:t>
                      </a:r>
                      <a:endParaRPr lang="ru-RU" sz="1400"/>
                    </a:p>
                  </a:txBody>
                  <a:tcPr anchor="ctr"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1 887,4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2 444,1</a:t>
                      </a: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2 576,6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>
                          <a:solidFill>
                            <a:schemeClr val="tx1"/>
                          </a:solidFill>
                        </a:rPr>
                        <a:t>2 711,4</a:t>
                      </a:r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2 836,2</a:t>
                      </a:r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0" name="Прямоугольник 39"/>
          <p:cNvSpPr/>
          <p:nvPr/>
        </p:nvSpPr>
        <p:spPr>
          <a:xfrm>
            <a:off x="624840" y="5993032"/>
            <a:ext cx="11212285" cy="5078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900" smtClean="0"/>
              <a:t>* </a:t>
            </a:r>
            <a:r>
              <a:rPr lang="ru-RU" sz="900"/>
              <a:t>В соответствии с Законом Республики Бурятия от 21.12.2023 № 272-VII «О республиканском бюджете на 2024 год и на плановый период 2025 и 2026 годов» (с учетом изменений, внесенных Законом Республики Бурятия </a:t>
            </a:r>
            <a:r>
              <a:rPr lang="ru-RU" sz="900" smtClean="0"/>
              <a:t>от</a:t>
            </a:r>
            <a:r>
              <a:rPr lang="ru-RU" sz="900" smtClean="0">
                <a:solidFill>
                  <a:srgbClr val="000000"/>
                </a:solidFill>
              </a:rPr>
              <a:t> </a:t>
            </a:r>
            <a:r>
              <a:rPr lang="ru-RU" sz="900">
                <a:solidFill>
                  <a:srgbClr val="000000"/>
                </a:solidFill>
              </a:rPr>
              <a:t>19.12.2024 № 841-</a:t>
            </a:r>
            <a:r>
              <a:rPr lang="en-US" sz="900">
                <a:solidFill>
                  <a:srgbClr val="000000"/>
                </a:solidFill>
              </a:rPr>
              <a:t>VII</a:t>
            </a:r>
            <a:r>
              <a:rPr lang="ru-RU" sz="900" smtClean="0"/>
              <a:t>)</a:t>
            </a:r>
            <a:endParaRPr lang="ru-RU" sz="900"/>
          </a:p>
          <a:p>
            <a:endParaRPr lang="ru-RU" sz="900" b="1" smtClean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401379" y="690005"/>
            <a:ext cx="11897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smtClean="0"/>
              <a:t>МЛН РУБЛЕЙ</a:t>
            </a:r>
            <a:endParaRPr lang="ru-RU" sz="1200"/>
          </a:p>
        </p:txBody>
      </p:sp>
    </p:spTree>
    <p:extLst>
      <p:ext uri="{BB962C8B-B14F-4D97-AF65-F5344CB8AC3E}">
        <p14:creationId val="2339288243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z="2000" b="1" smtClean="0"/>
              <a:t>11</a:t>
            </a:fld>
            <a:endParaRPr lang="ru-RU" sz="2000" b="1"/>
          </a:p>
        </p:txBody>
      </p:sp>
      <p:sp>
        <p:nvSpPr>
          <p:cNvPr id="3" name="TextBox 2"/>
          <p:cNvSpPr txBox="1"/>
          <p:nvPr/>
        </p:nvSpPr>
        <p:spPr>
          <a:xfrm>
            <a:off x="728433" y="368109"/>
            <a:ext cx="10067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smtClean="0">
                <a:solidFill>
                  <a:schemeClr val="accent1">
                    <a:lumMod val="75000"/>
                  </a:schemeClr>
                </a:solidFill>
              </a:rPr>
              <a:t>НЕНАЛОГОВЫЕ ДОХОДЫ</a:t>
            </a:r>
          </a:p>
          <a:p>
            <a:pPr algn="ctr"/>
            <a:r>
              <a:rPr lang="ru-RU" b="1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республиканского бюджета Республики Бурятия на 2023 - 2027 годы</a:t>
            </a:r>
            <a:endParaRPr lang="ru-RU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55578"/>
            <a:ext cx="7096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>
                <a:solidFill>
                  <a:schemeClr val="bg1"/>
                </a:solidFill>
              </a:rPr>
              <a:t>БЮДЖЕТ ДЛЯ ГРАЖДАН 2025-2027 •РЕСПУБЛИКА БУРЯТИЯ</a:t>
            </a:r>
            <a:endParaRPr lang="ru-RU">
              <a:solidFill>
                <a:schemeClr val="bg1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687978" y="1780120"/>
            <a:ext cx="10903131" cy="1741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Блок-схема: узел 15"/>
          <p:cNvSpPr/>
          <p:nvPr/>
        </p:nvSpPr>
        <p:spPr>
          <a:xfrm>
            <a:off x="10401381" y="1405651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10397035" y="1509802"/>
            <a:ext cx="79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2027</a:t>
            </a:r>
          </a:p>
          <a:p>
            <a:pPr algn="ctr"/>
            <a:r>
              <a:rPr lang="ru-RU" sz="1400" b="1"/>
              <a:t>ЗАКОН</a:t>
            </a:r>
          </a:p>
        </p:txBody>
      </p:sp>
      <p:sp>
        <p:nvSpPr>
          <p:cNvPr id="51" name="Блок-схема: узел 50"/>
          <p:cNvSpPr/>
          <p:nvPr/>
        </p:nvSpPr>
        <p:spPr>
          <a:xfrm>
            <a:off x="8870395" y="1405651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2" name="Блок-схема: узел 51"/>
          <p:cNvSpPr/>
          <p:nvPr/>
        </p:nvSpPr>
        <p:spPr>
          <a:xfrm>
            <a:off x="7357687" y="1405651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3" name="Блок-схема: узел 52"/>
          <p:cNvSpPr/>
          <p:nvPr/>
        </p:nvSpPr>
        <p:spPr>
          <a:xfrm>
            <a:off x="5844979" y="1388234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5" name="Блок-схема: узел 54"/>
          <p:cNvSpPr/>
          <p:nvPr/>
        </p:nvSpPr>
        <p:spPr>
          <a:xfrm>
            <a:off x="4332271" y="1405651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8866049" y="1501093"/>
            <a:ext cx="79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2026</a:t>
            </a:r>
          </a:p>
          <a:p>
            <a:pPr algn="ctr"/>
            <a:r>
              <a:rPr lang="ru-RU" sz="1400" b="1"/>
              <a:t>ЗАКОН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371619" y="1501093"/>
            <a:ext cx="79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2025</a:t>
            </a:r>
          </a:p>
          <a:p>
            <a:pPr algn="ctr"/>
            <a:r>
              <a:rPr lang="ru-RU" sz="1400" b="1"/>
              <a:t>ЗАКОН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913431" y="1501093"/>
            <a:ext cx="6944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2024</a:t>
            </a:r>
          </a:p>
          <a:p>
            <a:pPr algn="ctr"/>
            <a:r>
              <a:rPr lang="ru-RU" sz="1400" b="1" smtClean="0"/>
              <a:t>план*</a:t>
            </a:r>
            <a:endParaRPr lang="ru-RU" sz="1400" b="1"/>
          </a:p>
        </p:txBody>
      </p:sp>
      <p:sp>
        <p:nvSpPr>
          <p:cNvPr id="65" name="TextBox 64"/>
          <p:cNvSpPr txBox="1"/>
          <p:nvPr/>
        </p:nvSpPr>
        <p:spPr>
          <a:xfrm>
            <a:off x="4386760" y="1509802"/>
            <a:ext cx="676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2023</a:t>
            </a:r>
          </a:p>
          <a:p>
            <a:pPr algn="ctr"/>
            <a:r>
              <a:rPr lang="ru-RU" sz="1400" b="1" smtClean="0"/>
              <a:t>факт</a:t>
            </a:r>
            <a:endParaRPr lang="ru-RU" sz="1400" b="1"/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val="2201515260"/>
              </p:ext>
            </p:extLst>
          </p:nvPr>
        </p:nvGraphicFramePr>
        <p:xfrm>
          <a:off x="624840" y="2365997"/>
          <a:ext cx="11086010" cy="28956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291838"/>
                <a:gridCol w="1602377"/>
                <a:gridCol w="1515292"/>
                <a:gridCol w="1602377"/>
                <a:gridCol w="1480457"/>
                <a:gridCol w="1593669"/>
              </a:tblGrid>
              <a:tr h="462996">
                <a:tc>
                  <a:txBody>
                    <a:bodyPr vert="horz" wrap="square"/>
                    <a:lstStyle/>
                    <a:p>
                      <a:r>
                        <a:rPr lang="ru-RU" sz="1600" b="1" smtClean="0">
                          <a:solidFill>
                            <a:schemeClr val="tx1"/>
                          </a:solidFill>
                        </a:rPr>
                        <a:t>НЕНАЛОГОВЫЕ ДОХОДЫ</a:t>
                      </a:r>
                      <a:r>
                        <a:rPr lang="ru-RU" sz="1600" b="1" baseline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r>
                        <a:rPr lang="ru-RU" sz="1600" b="1" baseline="0" smtClean="0">
                          <a:solidFill>
                            <a:schemeClr val="tx1"/>
                          </a:solidFill>
                        </a:rPr>
                        <a:t>ВСЕГО:</a:t>
                      </a:r>
                      <a:endParaRPr lang="ru-RU" sz="16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>
                      <a:noFill/>
                    </a:lnR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1 786,0</a:t>
                      </a:r>
                      <a:endParaRPr lang="ru-RU" sz="2000"/>
                    </a:p>
                  </a:txBody>
                  <a:tcPr>
                    <a:lnL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1 501,1</a:t>
                      </a:r>
                      <a:endParaRPr lang="ru-RU" sz="200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1 077,6</a:t>
                      </a:r>
                      <a:endParaRPr lang="ru-RU" sz="200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1 033,3</a:t>
                      </a:r>
                      <a:endParaRPr lang="ru-RU" sz="200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b="1" smtClean="0"/>
                        <a:t>1 048,5</a:t>
                      </a:r>
                      <a:endParaRPr lang="ru-RU" sz="2000" b="1"/>
                    </a:p>
                  </a:txBody>
                  <a:tcPr>
                    <a:lnB w="12700" cmpd="sng">
                      <a:noFill/>
                    </a:lnB>
                  </a:tcPr>
                </a:tc>
              </a:tr>
              <a:tr h="513806"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smtClean="0"/>
                        <a:t>ПЛАТЕЖИ</a:t>
                      </a:r>
                      <a:r>
                        <a:rPr lang="ru-RU" sz="1600" baseline="0" smtClean="0"/>
                        <a:t> ПРИ ПОЛЬЗОВАНИИ ПРИРОДНЫМИ РЕСУРСАМИ</a:t>
                      </a:r>
                      <a:endParaRPr lang="ru-RU" sz="1600" smtClean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156,2</a:t>
                      </a:r>
                      <a:endParaRPr lang="ru-RU" sz="200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157,9</a:t>
                      </a:r>
                      <a:endParaRPr lang="ru-RU" sz="200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230,5</a:t>
                      </a:r>
                      <a:endParaRPr lang="ru-RU" sz="2000"/>
                    </a:p>
                  </a:txBody>
                  <a:tcPr>
                    <a:lnR>
                      <a:noFill/>
                    </a:lnR>
                    <a:lnT w="12700" cmpd="sng">
                      <a:noFill/>
                    </a:lnT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234,4</a:t>
                      </a:r>
                      <a:endParaRPr lang="ru-RU" sz="20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237,2</a:t>
                      </a:r>
                      <a:endParaRPr lang="ru-RU" sz="2000"/>
                    </a:p>
                  </a:txBody>
                  <a:tcPr>
                    <a:lnL>
                      <a:noFill/>
                    </a:lnL>
                    <a:lnT w="12700" cmpd="sng">
                      <a:noFill/>
                    </a:lnT>
                  </a:tcPr>
                </a:tc>
              </a:tr>
              <a:tr h="435428"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aseline="0" smtClean="0"/>
                        <a:t>АДМИНИСТРАТИВНЫЕ ПЛАТЕЖИ</a:t>
                      </a:r>
                    </a:p>
                  </a:txBody>
                  <a:tcPr anchor="ctr"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5,4</a:t>
                      </a:r>
                      <a:endParaRPr lang="ru-RU" sz="20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5,2</a:t>
                      </a:r>
                      <a:endParaRPr lang="ru-RU" sz="20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5,0</a:t>
                      </a:r>
                      <a:endParaRPr lang="ru-RU" sz="20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5,0</a:t>
                      </a:r>
                      <a:endParaRPr lang="ru-RU" sz="2000"/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5,0</a:t>
                      </a:r>
                      <a:endParaRPr lang="ru-RU" sz="2000"/>
                    </a:p>
                  </a:txBody>
                  <a:tcPr/>
                </a:tc>
              </a:tr>
              <a:tr h="476059"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6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ШТРАФЫ, САНКЦИИ, ВОЗМЕЩЕНИЕ УЩЕРБА</a:t>
                      </a:r>
                      <a:endParaRPr lang="ru-RU" sz="1600" smtClean="0"/>
                    </a:p>
                  </a:txBody>
                  <a:tcPr anchor="ctr"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797,3</a:t>
                      </a:r>
                      <a:endParaRPr lang="ru-RU" sz="20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810,1</a:t>
                      </a:r>
                      <a:endParaRPr lang="ru-RU" sz="20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751,9</a:t>
                      </a:r>
                      <a:endParaRPr lang="ru-RU" sz="20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752,2</a:t>
                      </a:r>
                      <a:endParaRPr lang="ru-RU" sz="20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768,0</a:t>
                      </a:r>
                      <a:endParaRPr lang="ru-RU" sz="2000"/>
                    </a:p>
                  </a:txBody>
                  <a:tcPr/>
                </a:tc>
              </a:tr>
              <a:tr h="530601"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smtClean="0"/>
                        <a:t>ИНЫЕ НЕНАЛОГОВЫЕ ДОХОДЫ</a:t>
                      </a:r>
                      <a:endParaRPr lang="ru-RU" sz="1600"/>
                    </a:p>
                  </a:txBody>
                  <a:tcPr anchor="ctr"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827,1</a:t>
                      </a:r>
                      <a:endParaRPr lang="ru-RU" sz="20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527,9</a:t>
                      </a:r>
                      <a:endParaRPr lang="ru-RU" sz="20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90,2</a:t>
                      </a:r>
                      <a:endParaRPr lang="ru-RU" sz="20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41,7</a:t>
                      </a:r>
                      <a:endParaRPr lang="ru-RU" sz="20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38,3</a:t>
                      </a:r>
                      <a:endParaRPr lang="ru-RU" sz="200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0" name="Прямоугольник 39"/>
          <p:cNvSpPr/>
          <p:nvPr/>
        </p:nvSpPr>
        <p:spPr>
          <a:xfrm>
            <a:off x="624840" y="5954362"/>
            <a:ext cx="11212285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900" smtClean="0"/>
              <a:t>* </a:t>
            </a:r>
            <a:r>
              <a:rPr lang="ru-RU" sz="900"/>
              <a:t>В соответствии с Законом Республики Бурятия от 21.12.2023 № 272-VII «О республиканском бюджете на 2024 год и на плановый период 2025 и 2026 годов» (с учетом изменений, внесенных Законом Республики Бурятия </a:t>
            </a:r>
            <a:r>
              <a:rPr lang="ru-RU" sz="900" smtClean="0"/>
              <a:t>от</a:t>
            </a:r>
            <a:r>
              <a:rPr lang="ru-RU" sz="900" smtClean="0">
                <a:solidFill>
                  <a:srgbClr val="000000"/>
                </a:solidFill>
              </a:rPr>
              <a:t> </a:t>
            </a:r>
            <a:r>
              <a:rPr lang="ru-RU" sz="900">
                <a:solidFill>
                  <a:srgbClr val="000000"/>
                </a:solidFill>
              </a:rPr>
              <a:t>19.12.2024 № 841-</a:t>
            </a:r>
            <a:r>
              <a:rPr lang="en-US" sz="900">
                <a:solidFill>
                  <a:srgbClr val="000000"/>
                </a:solidFill>
              </a:rPr>
              <a:t>VII</a:t>
            </a:r>
            <a:r>
              <a:rPr lang="ru-RU" sz="900" smtClean="0"/>
              <a:t>)</a:t>
            </a:r>
            <a:endParaRPr lang="ru-RU" sz="900"/>
          </a:p>
        </p:txBody>
      </p:sp>
      <p:sp>
        <p:nvSpPr>
          <p:cNvPr id="43" name="TextBox 42"/>
          <p:cNvSpPr txBox="1"/>
          <p:nvPr/>
        </p:nvSpPr>
        <p:spPr>
          <a:xfrm>
            <a:off x="10401381" y="1006028"/>
            <a:ext cx="11897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smtClean="0"/>
              <a:t>МЛН РУБЛЕЙ</a:t>
            </a:r>
            <a:endParaRPr lang="ru-RU" sz="1200"/>
          </a:p>
        </p:txBody>
      </p:sp>
    </p:spTree>
    <p:extLst>
      <p:ext uri="{BB962C8B-B14F-4D97-AF65-F5344CB8AC3E}">
        <p14:creationId val="2383785927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z="2000" b="1" smtClean="0"/>
              <a:t>12</a:t>
            </a:fld>
            <a:endParaRPr lang="ru-RU" sz="2000" b="1"/>
          </a:p>
        </p:txBody>
      </p:sp>
      <p:sp>
        <p:nvSpPr>
          <p:cNvPr id="3" name="TextBox 2"/>
          <p:cNvSpPr txBox="1"/>
          <p:nvPr/>
        </p:nvSpPr>
        <p:spPr>
          <a:xfrm>
            <a:off x="687978" y="60510"/>
            <a:ext cx="10067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БЕЗВОЗМЕЗДНЫЕ ПОСТУПЛЕНИЯ </a:t>
            </a:r>
          </a:p>
          <a:p>
            <a:pPr algn="ctr"/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на </a:t>
            </a:r>
            <a:r>
              <a:rPr lang="ru-RU">
                <a:solidFill>
                  <a:schemeClr val="accent1">
                    <a:lumMod val="75000"/>
                  </a:schemeClr>
                </a:solidFill>
              </a:rPr>
              <a:t>2023 - 2027 годы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455578"/>
            <a:ext cx="7096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>
                <a:solidFill>
                  <a:schemeClr val="bg1"/>
                </a:solidFill>
              </a:rPr>
              <a:t>БЮДЖЕТ ДЛЯ ГРАЖДАН 2025-2027 •РЕСПУБЛИКА БУРЯТИЯ</a:t>
            </a:r>
            <a:endParaRPr lang="ru-RU">
              <a:solidFill>
                <a:schemeClr val="bg1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687978" y="1445623"/>
            <a:ext cx="10903131" cy="1741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Блок-схема: узел 15"/>
          <p:cNvSpPr/>
          <p:nvPr/>
        </p:nvSpPr>
        <p:spPr>
          <a:xfrm>
            <a:off x="10424160" y="1088571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10419814" y="1192722"/>
            <a:ext cx="79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2027</a:t>
            </a:r>
          </a:p>
          <a:p>
            <a:pPr algn="ctr"/>
            <a:r>
              <a:rPr lang="ru-RU" sz="1400" b="1"/>
              <a:t>ЗАКОН</a:t>
            </a:r>
          </a:p>
        </p:txBody>
      </p:sp>
      <p:sp>
        <p:nvSpPr>
          <p:cNvPr id="51" name="Блок-схема: узел 50"/>
          <p:cNvSpPr/>
          <p:nvPr/>
        </p:nvSpPr>
        <p:spPr>
          <a:xfrm>
            <a:off x="8893174" y="1088571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2" name="Блок-схема: узел 51"/>
          <p:cNvSpPr/>
          <p:nvPr/>
        </p:nvSpPr>
        <p:spPr>
          <a:xfrm>
            <a:off x="7380466" y="1088571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3" name="Блок-схема: узел 52"/>
          <p:cNvSpPr/>
          <p:nvPr/>
        </p:nvSpPr>
        <p:spPr>
          <a:xfrm>
            <a:off x="5867758" y="1071154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5" name="Блок-схема: узел 54"/>
          <p:cNvSpPr/>
          <p:nvPr/>
        </p:nvSpPr>
        <p:spPr>
          <a:xfrm>
            <a:off x="4355050" y="1088571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8888828" y="1184013"/>
            <a:ext cx="79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2026</a:t>
            </a:r>
          </a:p>
          <a:p>
            <a:pPr algn="ctr"/>
            <a:r>
              <a:rPr lang="ru-RU" sz="1400" b="1"/>
              <a:t>ЗАКОН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394399" y="1184013"/>
            <a:ext cx="79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2025</a:t>
            </a:r>
          </a:p>
          <a:p>
            <a:pPr algn="ctr"/>
            <a:r>
              <a:rPr lang="ru-RU" sz="1400" b="1" smtClean="0"/>
              <a:t>ЗАКОН</a:t>
            </a:r>
            <a:endParaRPr lang="ru-RU" sz="1400" b="1"/>
          </a:p>
        </p:txBody>
      </p:sp>
      <p:sp>
        <p:nvSpPr>
          <p:cNvPr id="64" name="TextBox 63"/>
          <p:cNvSpPr txBox="1"/>
          <p:nvPr/>
        </p:nvSpPr>
        <p:spPr>
          <a:xfrm>
            <a:off x="5936210" y="1184013"/>
            <a:ext cx="6944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2024</a:t>
            </a:r>
          </a:p>
          <a:p>
            <a:pPr algn="ctr"/>
            <a:r>
              <a:rPr lang="ru-RU" sz="1400" b="1" smtClean="0"/>
              <a:t>план*</a:t>
            </a:r>
            <a:endParaRPr lang="ru-RU" sz="1400" b="1"/>
          </a:p>
        </p:txBody>
      </p:sp>
      <p:sp>
        <p:nvSpPr>
          <p:cNvPr id="65" name="TextBox 64"/>
          <p:cNvSpPr txBox="1"/>
          <p:nvPr/>
        </p:nvSpPr>
        <p:spPr>
          <a:xfrm>
            <a:off x="4409539" y="1192722"/>
            <a:ext cx="676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2023</a:t>
            </a:r>
          </a:p>
          <a:p>
            <a:pPr algn="ctr"/>
            <a:r>
              <a:rPr lang="ru-RU" sz="1400" b="1" smtClean="0"/>
              <a:t>факт</a:t>
            </a:r>
            <a:endParaRPr lang="ru-RU" sz="1400" b="1"/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val="4134004693"/>
              </p:ext>
            </p:extLst>
          </p:nvPr>
        </p:nvGraphicFramePr>
        <p:xfrm>
          <a:off x="687978" y="1977552"/>
          <a:ext cx="11086010" cy="28651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291838"/>
                <a:gridCol w="1602377"/>
                <a:gridCol w="1515292"/>
                <a:gridCol w="1602377"/>
                <a:gridCol w="1480457"/>
                <a:gridCol w="1593669"/>
              </a:tblGrid>
              <a:tr h="462996">
                <a:tc>
                  <a:txBody>
                    <a:bodyPr vert="horz" wrap="square"/>
                    <a:lstStyle/>
                    <a:p>
                      <a:r>
                        <a:rPr lang="ru-RU" sz="1600" b="1" smtClean="0">
                          <a:solidFill>
                            <a:schemeClr val="tx1"/>
                          </a:solidFill>
                        </a:rPr>
                        <a:t>БЕЗВОЗМЕЗДНЫЕ ПОСТУПЛЕНИЯ, </a:t>
                      </a:r>
                    </a:p>
                    <a:p>
                      <a:r>
                        <a:rPr lang="ru-RU" sz="1600" b="1" baseline="0" smtClean="0">
                          <a:solidFill>
                            <a:schemeClr val="tx1"/>
                          </a:solidFill>
                        </a:rPr>
                        <a:t>в том числе:</a:t>
                      </a:r>
                      <a:endParaRPr lang="ru-RU" sz="16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>
                      <a:noFill/>
                    </a:lnR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70 790,5</a:t>
                      </a:r>
                      <a:endParaRPr lang="ru-RU" sz="2000"/>
                    </a:p>
                  </a:txBody>
                  <a:tcPr anchor="ctr">
                    <a:lnL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66 364,5</a:t>
                      </a:r>
                      <a:endParaRPr lang="ru-RU" sz="2000"/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63 130,9</a:t>
                      </a:r>
                      <a:endParaRPr lang="ru-RU" sz="2000"/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60 174,5</a:t>
                      </a:r>
                      <a:endParaRPr lang="ru-RU" sz="2000"/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b="1" smtClean="0">
                          <a:solidFill>
                            <a:schemeClr val="tx1"/>
                          </a:solidFill>
                        </a:rPr>
                        <a:t>61 398,9</a:t>
                      </a:r>
                      <a:endParaRPr lang="ru-RU" sz="20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2700" cmpd="sng">
                      <a:noFill/>
                    </a:lnB>
                  </a:tcPr>
                </a:tc>
              </a:tr>
              <a:tr h="400594">
                <a:tc>
                  <a:txBody>
                    <a:bodyPr vert="horz" wrap="square"/>
                    <a:lstStyle/>
                    <a:p>
                      <a:r>
                        <a:rPr lang="ru-RU" sz="1600" b="0" smtClean="0">
                          <a:solidFill>
                            <a:schemeClr val="tx1"/>
                          </a:solidFill>
                        </a:rPr>
                        <a:t>ДОТАЦИИ</a:t>
                      </a:r>
                      <a:endParaRPr lang="ru-RU" sz="16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26 981,4</a:t>
                      </a:r>
                      <a:endParaRPr lang="ru-RU" sz="2000"/>
                    </a:p>
                  </a:txBody>
                  <a:tcPr>
                    <a:lnL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32 117,1</a:t>
                      </a:r>
                      <a:endParaRPr lang="ru-RU" sz="200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tx1"/>
                          </a:solidFill>
                        </a:rPr>
                        <a:t>34 620,9</a:t>
                      </a:r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21 758,7</a:t>
                      </a:r>
                      <a:endParaRPr lang="ru-RU" sz="200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b="0" smtClean="0"/>
                        <a:t>23 445,0</a:t>
                      </a:r>
                      <a:endParaRPr lang="ru-RU" sz="2000" b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513806"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smtClean="0"/>
                        <a:t>СУБСИДИИ</a:t>
                      </a:r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30 263,5</a:t>
                      </a:r>
                      <a:endParaRPr lang="ru-RU" sz="200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27 912,0</a:t>
                      </a:r>
                      <a:endParaRPr lang="ru-RU" sz="200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23 737,2</a:t>
                      </a:r>
                      <a:endParaRPr lang="ru-RU" sz="2000"/>
                    </a:p>
                  </a:txBody>
                  <a:tcPr>
                    <a:lnR>
                      <a:noFill/>
                    </a:lnR>
                    <a:lnT w="12700" cmpd="sng">
                      <a:noFill/>
                    </a:lnT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33 316,9</a:t>
                      </a:r>
                      <a:endParaRPr lang="ru-RU" sz="20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32</a:t>
                      </a:r>
                      <a:r>
                        <a:rPr lang="ru-RU" sz="2000" baseline="0" smtClean="0"/>
                        <a:t> 825,0</a:t>
                      </a:r>
                      <a:endParaRPr lang="ru-RU" sz="2000"/>
                    </a:p>
                  </a:txBody>
                  <a:tcPr>
                    <a:lnL>
                      <a:noFill/>
                    </a:lnL>
                    <a:lnT w="12700" cmpd="sng">
                      <a:noFill/>
                    </a:lnT>
                  </a:tcPr>
                </a:tc>
              </a:tr>
              <a:tr h="548640"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smtClean="0"/>
                        <a:t>СУБВЕЦИИ</a:t>
                      </a:r>
                      <a:endParaRPr lang="ru-RU" sz="1600" baseline="0" smtClean="0"/>
                    </a:p>
                  </a:txBody>
                  <a:tcPr anchor="ctr"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3 082,9</a:t>
                      </a:r>
                      <a:endParaRPr lang="ru-RU" sz="20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3 340,6</a:t>
                      </a:r>
                      <a:endParaRPr lang="ru-RU" sz="20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3 088,0</a:t>
                      </a:r>
                      <a:endParaRPr lang="ru-RU" sz="20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3 412,3</a:t>
                      </a:r>
                      <a:endParaRPr lang="ru-RU" sz="2000"/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3 442,2</a:t>
                      </a:r>
                      <a:endParaRPr lang="ru-RU" sz="2000"/>
                    </a:p>
                  </a:txBody>
                  <a:tcPr/>
                </a:tc>
              </a:tr>
              <a:tr h="435428"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aseline="0" smtClean="0"/>
                        <a:t>ИНЫЕ МЕЖБЮДЖЕТНЫЕ ТРАНСФЕРТЫ</a:t>
                      </a:r>
                    </a:p>
                  </a:txBody>
                  <a:tcPr anchor="ctr"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7 623,2</a:t>
                      </a:r>
                      <a:endParaRPr lang="ru-RU" sz="20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1 098,2</a:t>
                      </a:r>
                      <a:endParaRPr lang="ru-RU" sz="20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1 684,8</a:t>
                      </a:r>
                      <a:endParaRPr lang="ru-RU" sz="20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1 686,6</a:t>
                      </a:r>
                      <a:endParaRPr lang="ru-RU" sz="20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2000" smtClean="0"/>
                        <a:t>1 686,6</a:t>
                      </a:r>
                      <a:endParaRPr lang="ru-RU" sz="200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0" name="Прямоугольник 39"/>
          <p:cNvSpPr/>
          <p:nvPr/>
        </p:nvSpPr>
        <p:spPr>
          <a:xfrm>
            <a:off x="624840" y="5930911"/>
            <a:ext cx="11212285" cy="5078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900" smtClean="0"/>
              <a:t>* В </a:t>
            </a:r>
            <a:r>
              <a:rPr lang="ru-RU" sz="900"/>
              <a:t>соответствии с Законом Республики Бурятия от 21.12.2023 № 272-VII «О республиканском бюджете на 2024 год и на плановый период 2025 и 2026 годов» (с учетом изменений, внесенных Законом Республики Бурятия от </a:t>
            </a:r>
            <a:r>
              <a:rPr lang="ru-RU" sz="900" smtClean="0">
                <a:solidFill>
                  <a:srgbClr val="000000"/>
                </a:solidFill>
              </a:rPr>
              <a:t>19.12.2024 </a:t>
            </a:r>
            <a:r>
              <a:rPr lang="ru-RU" sz="900">
                <a:solidFill>
                  <a:srgbClr val="000000"/>
                </a:solidFill>
              </a:rPr>
              <a:t>№ 841-</a:t>
            </a:r>
            <a:r>
              <a:rPr lang="en-US" sz="900">
                <a:solidFill>
                  <a:srgbClr val="000000"/>
                </a:solidFill>
              </a:rPr>
              <a:t>VII</a:t>
            </a:r>
            <a:r>
              <a:rPr lang="ru-RU" sz="900" smtClean="0"/>
              <a:t>)</a:t>
            </a:r>
            <a:endParaRPr lang="ru-RU" sz="900"/>
          </a:p>
          <a:p>
            <a:endParaRPr lang="ru-RU" sz="900" smtClean="0"/>
          </a:p>
        </p:txBody>
      </p:sp>
      <p:sp>
        <p:nvSpPr>
          <p:cNvPr id="43" name="TextBox 42"/>
          <p:cNvSpPr txBox="1"/>
          <p:nvPr/>
        </p:nvSpPr>
        <p:spPr>
          <a:xfrm>
            <a:off x="10401379" y="690005"/>
            <a:ext cx="11897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smtClean="0"/>
              <a:t>МЛН РУБЛЕЙ</a:t>
            </a:r>
            <a:endParaRPr lang="ru-RU" sz="1200"/>
          </a:p>
        </p:txBody>
      </p:sp>
    </p:spTree>
    <p:extLst>
      <p:ext uri="{BB962C8B-B14F-4D97-AF65-F5344CB8AC3E}">
        <p14:creationId val="2395697685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8333" y="2931976"/>
            <a:ext cx="2424251" cy="2424251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z="2000" b="1" smtClean="0"/>
              <a:t>13</a:t>
            </a:fld>
            <a:endParaRPr lang="ru-RU" sz="2000" b="1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6665" y="478798"/>
            <a:ext cx="2080259" cy="20802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455578"/>
            <a:ext cx="7096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>
                <a:solidFill>
                  <a:schemeClr val="bg1"/>
                </a:solidFill>
              </a:rPr>
              <a:t>БЮДЖЕТ ДЛЯ ГРАЖДАН 2025-2027 •РЕСПУБЛИКА БУРЯТИЯ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981" y="1112000"/>
            <a:ext cx="1607411" cy="10922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962338" y="1198802"/>
            <a:ext cx="2656114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smtClean="0"/>
              <a:t>Открытое акционерное общество «Российские железные дороги»</a:t>
            </a:r>
            <a:endParaRPr lang="ru-RU" sz="1400"/>
          </a:p>
        </p:txBody>
      </p:sp>
      <p:sp>
        <p:nvSpPr>
          <p:cNvPr id="3" name="TextBox 2"/>
          <p:cNvSpPr txBox="1"/>
          <p:nvPr/>
        </p:nvSpPr>
        <p:spPr>
          <a:xfrm>
            <a:off x="696686" y="271178"/>
            <a:ext cx="10067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smtClean="0">
                <a:solidFill>
                  <a:schemeClr val="accent1">
                    <a:lumMod val="75000"/>
                  </a:schemeClr>
                </a:solidFill>
              </a:rPr>
              <a:t>Крупнейшие налогоплательщики </a:t>
            </a:r>
          </a:p>
          <a:p>
            <a:pPr algn="ctr"/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по Республике Бурятия</a:t>
            </a:r>
            <a:endParaRPr lang="ru-RU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864018" y="979231"/>
            <a:ext cx="3004457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smtClean="0"/>
              <a:t>Акционерное общество «Улан-Удэнский авиационный завод»</a:t>
            </a:r>
            <a:endParaRPr lang="ru-RU" sz="140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85" y="3099951"/>
            <a:ext cx="1756524" cy="177599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550787" y="3416347"/>
            <a:ext cx="3004457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smtClean="0"/>
              <a:t>Акционерное общество холдинговая компания «Новотранс»</a:t>
            </a:r>
            <a:endParaRPr lang="ru-RU" sz="140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00" y="4956590"/>
            <a:ext cx="601844" cy="1024415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1380038" y="5084984"/>
            <a:ext cx="1580697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smtClean="0"/>
              <a:t>Акционерное общество «Хиагда»</a:t>
            </a:r>
            <a:endParaRPr lang="ru-RU" sz="140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764" y="4173211"/>
            <a:ext cx="2952750" cy="1133475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3628951" y="5050790"/>
            <a:ext cx="3592286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/>
              <a:t>Улан-Удэнский локомотивовагоноремонтный завод</a:t>
            </a:r>
            <a:endParaRPr lang="ru-RU" sz="1400" smtClean="0"/>
          </a:p>
          <a:p>
            <a:r>
              <a:rPr lang="ru-RU" sz="1400" smtClean="0"/>
              <a:t>Акционерное общество «Желдорреммаш»</a:t>
            </a:r>
            <a:endParaRPr lang="ru-RU" sz="140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737" y="2102560"/>
            <a:ext cx="1260839" cy="1260839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8440607" y="2193312"/>
            <a:ext cx="3100590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smtClean="0"/>
              <a:t>Филиал «Гусиноозерская ГРЭС» - Акционерное общество «Интер РАО-Электрогенерация»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40008" y="5513866"/>
            <a:ext cx="1714500" cy="581025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9402584" y="5413871"/>
            <a:ext cx="2656114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smtClean="0"/>
              <a:t>Общество с ограниченной ответственностью «Ирокинда»</a:t>
            </a:r>
            <a:endParaRPr lang="ru-RU" sz="1400"/>
          </a:p>
        </p:txBody>
      </p:sp>
      <p:sp>
        <p:nvSpPr>
          <p:cNvPr id="36" name="Прямоугольник 35"/>
          <p:cNvSpPr/>
          <p:nvPr/>
        </p:nvSpPr>
        <p:spPr>
          <a:xfrm>
            <a:off x="8722446" y="3656617"/>
            <a:ext cx="3048276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smtClean="0"/>
              <a:t>Общество с ограниченной ответственностью</a:t>
            </a:r>
          </a:p>
          <a:p>
            <a:r>
              <a:rPr lang="ru-RU" sz="1400" smtClean="0"/>
              <a:t>«Артель старателей Западная»</a:t>
            </a:r>
            <a:endParaRPr lang="ru-RU" sz="140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0556" y="977811"/>
            <a:ext cx="1300047" cy="13000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88522" y="2778015"/>
            <a:ext cx="1332092" cy="999069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4961451" y="2711696"/>
            <a:ext cx="1743208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smtClean="0"/>
              <a:t>Публичное акционерное </a:t>
            </a:r>
            <a:r>
              <a:rPr lang="ru-RU" sz="1400"/>
              <a:t>общество </a:t>
            </a:r>
            <a:r>
              <a:rPr lang="ru-RU" sz="1400" smtClean="0"/>
              <a:t>«Сбербанк»</a:t>
            </a:r>
            <a:endParaRPr lang="ru-RU" sz="1400"/>
          </a:p>
        </p:txBody>
      </p:sp>
      <p:sp>
        <p:nvSpPr>
          <p:cNvPr id="25" name="Прямоугольник 24"/>
          <p:cNvSpPr/>
          <p:nvPr/>
        </p:nvSpPr>
        <p:spPr>
          <a:xfrm>
            <a:off x="1825016" y="1148453"/>
            <a:ext cx="1750018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smtClean="0"/>
              <a:t>Акционерное общество «Разрез Тугнуйский»</a:t>
            </a:r>
            <a:endParaRPr lang="ru-RU" sz="1400"/>
          </a:p>
        </p:txBody>
      </p:sp>
    </p:spTree>
    <p:extLst>
      <p:ext uri="{BB962C8B-B14F-4D97-AF65-F5344CB8AC3E}">
        <p14:creationId val="2536397031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cap="none" smtClean="0"/>
              <a:t>Законодательство по предоставлению налоговых льгот</a:t>
            </a:r>
            <a:endParaRPr lang="ru-RU" cap="none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val="170492420"/>
              </p:ext>
            </p:extLst>
          </p:nvPr>
        </p:nvGraphicFramePr>
        <p:xfrm>
          <a:off x="1096963" y="2582863"/>
          <a:ext cx="4938712" cy="3378200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723018" y="1854066"/>
            <a:ext cx="5242558" cy="736282"/>
          </a:xfrm>
        </p:spPr>
        <p:txBody>
          <a:bodyPr/>
          <a:lstStyle/>
          <a:p>
            <a:r>
              <a:rPr lang="ru-RU" cap="none" smtClean="0"/>
              <a:t>Объем налоговых льгот, млн рублей</a:t>
            </a:r>
            <a:endParaRPr lang="ru-RU" cap="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z="2000" b="1" smtClean="0"/>
              <a:t>14</a:t>
            </a:fld>
            <a:endParaRPr lang="ru-RU" sz="2000" b="1"/>
          </a:p>
        </p:txBody>
      </p:sp>
      <p:sp>
        <p:nvSpPr>
          <p:cNvPr id="8" name="Заголовок 7"/>
          <p:cNvSpPr txBox="1">
            <a:spLocks noGrp="1"/>
          </p:cNvSpPr>
          <p:nvPr>
            <p:ph type="title"/>
          </p:nvPr>
        </p:nvSpPr>
        <p:spPr>
          <a:xfrm>
            <a:off x="853440" y="626604"/>
            <a:ext cx="10781212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smtClean="0">
                <a:solidFill>
                  <a:schemeClr val="accent1">
                    <a:lumMod val="75000"/>
                  </a:schemeClr>
                </a:solidFill>
              </a:rPr>
              <a:t>Объем налоговых льгот</a:t>
            </a:r>
            <a:r>
              <a:rPr lang="ru-RU" sz="240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br>
              <a:rPr lang="ru-RU" sz="240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smtClean="0">
                <a:solidFill>
                  <a:schemeClr val="accent1">
                    <a:lumMod val="75000"/>
                  </a:schemeClr>
                </a:solidFill>
              </a:rPr>
              <a:t> установленных региональным законодательством Республики Бурятия</a:t>
            </a:r>
            <a:endParaRPr lang="ru-RU" sz="240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val="3679485939"/>
              </p:ext>
            </p:extLst>
          </p:nvPr>
        </p:nvGraphicFramePr>
        <p:xfrm>
          <a:off x="6914605" y="2582335"/>
          <a:ext cx="4720047" cy="2773436"/>
        </p:xfrm>
        <a:graphic>
          <a:graphicData uri="http://schemas.openxmlformats.org/drawingml/2006/chart">
            <c:chart xmlns:c="http://schemas.openxmlformats.org/drawingml/2006/chart" r:id="rId7"/>
          </a:graphicData>
        </a:graphic>
      </p:graphicFrame>
    </p:spTree>
    <p:extLst>
      <p:ext uri="{BB962C8B-B14F-4D97-AF65-F5344CB8AC3E}">
        <p14:creationId val="6297145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z="2000" b="1" smtClean="0"/>
              <a:t>15</a:t>
            </a:fld>
            <a:endParaRPr lang="ru-RU" sz="2000" b="1"/>
          </a:p>
        </p:txBody>
      </p:sp>
      <p:sp>
        <p:nvSpPr>
          <p:cNvPr id="3" name="TextBox 2"/>
          <p:cNvSpPr txBox="1"/>
          <p:nvPr/>
        </p:nvSpPr>
        <p:spPr>
          <a:xfrm>
            <a:off x="687978" y="235775"/>
            <a:ext cx="10067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smtClean="0">
                <a:solidFill>
                  <a:schemeClr val="accent1">
                    <a:lumMod val="75000"/>
                  </a:schemeClr>
                </a:solidFill>
              </a:rPr>
              <a:t>ДИНАМИКА РАСХОДОВ РЕСПУБЛИКАНСКОГО БЮДЖЕТА</a:t>
            </a:r>
          </a:p>
          <a:p>
            <a:pPr algn="ctr"/>
            <a:r>
              <a:rPr lang="ru-RU" b="1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по функциональной классификации</a:t>
            </a:r>
            <a:r>
              <a:rPr lang="ru-RU" b="1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МЛРД рублей</a:t>
            </a:r>
            <a:endParaRPr lang="ru-RU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55578"/>
            <a:ext cx="7096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>
                <a:solidFill>
                  <a:schemeClr val="bg1"/>
                </a:solidFill>
              </a:rPr>
              <a:t>БЮДЖЕТ ДЛЯ ГРАЖДАН 2025-2027 •РЕСПУБЛИКА БУРЯТИЯ</a:t>
            </a:r>
            <a:endParaRPr lang="ru-RU">
              <a:solidFill>
                <a:schemeClr val="bg1"/>
              </a:solidFill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val="1188652023"/>
              </p:ext>
            </p:extLst>
          </p:nvPr>
        </p:nvGraphicFramePr>
        <p:xfrm>
          <a:off x="677330" y="557004"/>
          <a:ext cx="10727129" cy="3537976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cxnSp>
        <p:nvCxnSpPr>
          <p:cNvPr id="20" name="Прямая соединительная линия 19"/>
          <p:cNvCxnSpPr/>
          <p:nvPr/>
        </p:nvCxnSpPr>
        <p:spPr>
          <a:xfrm flipV="1">
            <a:off x="520133" y="4401070"/>
            <a:ext cx="10903131" cy="1741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Блок-схема: узел 20"/>
          <p:cNvSpPr/>
          <p:nvPr/>
        </p:nvSpPr>
        <p:spPr>
          <a:xfrm>
            <a:off x="10233536" y="4026601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0229190" y="4130752"/>
            <a:ext cx="79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2027</a:t>
            </a:r>
          </a:p>
          <a:p>
            <a:pPr algn="ctr"/>
            <a:r>
              <a:rPr lang="ru-RU" sz="1400" b="1"/>
              <a:t>ЗАКОН</a:t>
            </a:r>
          </a:p>
        </p:txBody>
      </p:sp>
      <p:sp>
        <p:nvSpPr>
          <p:cNvPr id="23" name="Блок-схема: узел 22"/>
          <p:cNvSpPr/>
          <p:nvPr/>
        </p:nvSpPr>
        <p:spPr>
          <a:xfrm>
            <a:off x="8702550" y="4026601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7189842" y="4026601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5677134" y="4009184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4164426" y="4026601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8698204" y="4122043"/>
            <a:ext cx="79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2026</a:t>
            </a:r>
          </a:p>
          <a:p>
            <a:pPr algn="ctr"/>
            <a:r>
              <a:rPr lang="ru-RU" sz="1400" b="1"/>
              <a:t>ЗАКОН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203775" y="4122043"/>
            <a:ext cx="79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2025</a:t>
            </a:r>
          </a:p>
          <a:p>
            <a:pPr algn="ctr"/>
            <a:r>
              <a:rPr lang="ru-RU" sz="1400" b="1" smtClean="0"/>
              <a:t>ЗАКОН</a:t>
            </a:r>
            <a:endParaRPr lang="ru-RU" sz="1400" b="1"/>
          </a:p>
        </p:txBody>
      </p:sp>
      <p:sp>
        <p:nvSpPr>
          <p:cNvPr id="29" name="TextBox 28"/>
          <p:cNvSpPr txBox="1"/>
          <p:nvPr/>
        </p:nvSpPr>
        <p:spPr>
          <a:xfrm>
            <a:off x="5694628" y="4122043"/>
            <a:ext cx="708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2024</a:t>
            </a:r>
          </a:p>
          <a:p>
            <a:pPr algn="ctr"/>
            <a:r>
              <a:rPr lang="ru-RU" sz="1400" b="1" smtClean="0"/>
              <a:t>План*</a:t>
            </a:r>
            <a:endParaRPr lang="ru-RU" sz="1400" b="1"/>
          </a:p>
        </p:txBody>
      </p:sp>
      <p:sp>
        <p:nvSpPr>
          <p:cNvPr id="30" name="TextBox 29"/>
          <p:cNvSpPr txBox="1"/>
          <p:nvPr/>
        </p:nvSpPr>
        <p:spPr>
          <a:xfrm>
            <a:off x="4218915" y="4130752"/>
            <a:ext cx="676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2023</a:t>
            </a:r>
          </a:p>
          <a:p>
            <a:pPr algn="ctr"/>
            <a:r>
              <a:rPr lang="ru-RU" sz="1400" b="1" smtClean="0"/>
              <a:t>факт</a:t>
            </a:r>
            <a:endParaRPr lang="ru-RU" sz="1400" b="1"/>
          </a:p>
        </p:txBody>
      </p:sp>
      <p:graphicFrame>
        <p:nvGraphicFramePr>
          <p:cNvPr id="31" name="Таблица 30"/>
          <p:cNvGraphicFramePr>
            <a:graphicFrameLocks noGrp="1"/>
          </p:cNvGraphicFramePr>
          <p:nvPr>
            <p:extLst>
              <p:ext uri="{D42A27DB-BD31-4B8C-83A1-F6EECF244321}">
                <p14:modId val="701258242"/>
              </p:ext>
            </p:extLst>
          </p:nvPr>
        </p:nvGraphicFramePr>
        <p:xfrm>
          <a:off x="520133" y="4808372"/>
          <a:ext cx="11086010" cy="731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91838"/>
                <a:gridCol w="1602377"/>
                <a:gridCol w="1515292"/>
                <a:gridCol w="1602377"/>
                <a:gridCol w="1480457"/>
                <a:gridCol w="1593669"/>
              </a:tblGrid>
              <a:tr h="289710">
                <a:tc>
                  <a:txBody>
                    <a:bodyPr vert="horz" wrap="square"/>
                    <a:lstStyle/>
                    <a:p>
                      <a:r>
                        <a:rPr lang="ru-RU" sz="1400" b="1" smtClean="0">
                          <a:solidFill>
                            <a:schemeClr val="bg1"/>
                          </a:solidFill>
                        </a:rPr>
                        <a:t>социальная</a:t>
                      </a:r>
                      <a:r>
                        <a:rPr lang="ru-RU" sz="1400" b="1" baseline="0" smtClean="0">
                          <a:solidFill>
                            <a:schemeClr val="bg1"/>
                          </a:solidFill>
                        </a:rPr>
                        <a:t> сфера</a:t>
                      </a:r>
                      <a:endParaRPr lang="ru-RU" sz="1400" b="1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A94F2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b="1" smtClean="0">
                          <a:solidFill>
                            <a:schemeClr val="bg1"/>
                          </a:solidFill>
                        </a:rPr>
                        <a:t>77,1</a:t>
                      </a:r>
                      <a:endParaRPr lang="ru-RU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A94F2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b="1" smtClean="0">
                          <a:solidFill>
                            <a:schemeClr val="bg1"/>
                          </a:solidFill>
                        </a:rPr>
                        <a:t>70,6</a:t>
                      </a:r>
                      <a:endParaRPr lang="ru-RU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A94F2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b="1" smtClean="0">
                          <a:solidFill>
                            <a:schemeClr val="bg1"/>
                          </a:solidFill>
                        </a:rPr>
                        <a:t>71,9</a:t>
                      </a:r>
                      <a:endParaRPr lang="ru-RU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A94F2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b="1" smtClean="0">
                          <a:solidFill>
                            <a:schemeClr val="bg1"/>
                          </a:solidFill>
                        </a:rPr>
                        <a:t>70,6</a:t>
                      </a:r>
                      <a:endParaRPr lang="ru-RU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A94F2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b="1" smtClean="0">
                          <a:solidFill>
                            <a:schemeClr val="bg1"/>
                          </a:solidFill>
                        </a:rPr>
                        <a:t>77,1</a:t>
                      </a:r>
                      <a:endParaRPr lang="ru-RU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A94F27"/>
                    </a:solidFill>
                  </a:tcPr>
                </a:tc>
              </a:tr>
              <a:tr h="295143"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1" smtClean="0">
                          <a:solidFill>
                            <a:schemeClr val="bg1"/>
                          </a:solidFill>
                        </a:rPr>
                        <a:t>иные отрасли</a:t>
                      </a:r>
                    </a:p>
                  </a:txBody>
                  <a:tcPr anchor="ctr">
                    <a:solidFill>
                      <a:srgbClr val="8E7850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b="1" smtClean="0">
                          <a:solidFill>
                            <a:schemeClr val="bg1"/>
                          </a:solidFill>
                        </a:rPr>
                        <a:t>51,7</a:t>
                      </a:r>
                      <a:endParaRPr lang="ru-RU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8E7850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b="1" smtClean="0">
                          <a:solidFill>
                            <a:schemeClr val="bg1"/>
                          </a:solidFill>
                        </a:rPr>
                        <a:t>48,9</a:t>
                      </a:r>
                      <a:endParaRPr lang="ru-RU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8E7850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b="1" smtClean="0">
                          <a:solidFill>
                            <a:schemeClr val="bg1"/>
                          </a:solidFill>
                        </a:rPr>
                        <a:t>45,3</a:t>
                      </a:r>
                      <a:endParaRPr lang="ru-RU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8E7850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b="1" smtClean="0">
                          <a:solidFill>
                            <a:schemeClr val="bg1"/>
                          </a:solidFill>
                        </a:rPr>
                        <a:t>48,9</a:t>
                      </a:r>
                      <a:endParaRPr lang="ru-RU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8E7850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b="1" smtClean="0">
                          <a:solidFill>
                            <a:schemeClr val="bg1"/>
                          </a:solidFill>
                        </a:rPr>
                        <a:t>51,7</a:t>
                      </a:r>
                      <a:endParaRPr lang="ru-RU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8E7850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69252" y="5929776"/>
            <a:ext cx="11159600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sz="900">
                <a:solidFill>
                  <a:srgbClr val="000000"/>
                </a:solidFill>
              </a:rPr>
              <a:t>* В соответствии с Законом Республики Бурятия от 21.12.2023 № 272-VII «О республиканском бюджете на 2024 год и на плановый период 2025 и 2026 годов» (с учетом изменений, внесенных Законом Республики Бурятия от </a:t>
            </a:r>
            <a:r>
              <a:rPr lang="ru-RU" sz="900" smtClean="0">
                <a:solidFill>
                  <a:srgbClr val="000000"/>
                </a:solidFill>
              </a:rPr>
              <a:t>19.12.2024 </a:t>
            </a:r>
            <a:r>
              <a:rPr lang="ru-RU" sz="900">
                <a:solidFill>
                  <a:srgbClr val="000000"/>
                </a:solidFill>
              </a:rPr>
              <a:t>№ 841-</a:t>
            </a:r>
            <a:r>
              <a:rPr lang="en-US" sz="900">
                <a:solidFill>
                  <a:srgbClr val="000000"/>
                </a:solidFill>
              </a:rPr>
              <a:t>VII</a:t>
            </a:r>
            <a:r>
              <a:rPr lang="ru-RU" sz="900" smtClean="0">
                <a:solidFill>
                  <a:srgbClr val="000000"/>
                </a:solidFill>
              </a:rPr>
              <a:t>)</a:t>
            </a:r>
            <a:endParaRPr lang="ru-RU" sz="9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val="2644020793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6320" y="695906"/>
            <a:ext cx="10058400" cy="662631"/>
          </a:xfrm>
        </p:spPr>
        <p:txBody>
          <a:bodyPr>
            <a:normAutofit/>
          </a:bodyPr>
          <a:lstStyle/>
          <a:p>
            <a:pPr algn="ctr"/>
            <a:r>
              <a:rPr lang="ru-RU" sz="3600">
                <a:solidFill>
                  <a:schemeClr val="accent1">
                    <a:lumMod val="75000"/>
                  </a:schemeClr>
                </a:solidFill>
              </a:rPr>
              <a:t>Уважаемые жители Республики Бурятия!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6320" y="1929714"/>
            <a:ext cx="10382514" cy="4308123"/>
          </a:xfrm>
        </p:spPr>
        <p:txBody>
          <a:bodyPr>
            <a:normAutofit lnSpcReduction="10000"/>
          </a:bodyPr>
          <a:lstStyle/>
          <a:p>
            <a:r>
              <a:rPr lang="ru-RU" sz="2600"/>
              <a:t>Перед вами информационный материал </a:t>
            </a:r>
            <a:r>
              <a:rPr lang="ru-RU" sz="2600" smtClean="0"/>
              <a:t>–                  БЮДЖЕТ </a:t>
            </a:r>
            <a:r>
              <a:rPr lang="ru-RU" sz="2600"/>
              <a:t>ДЛЯ ГРАЖДАН </a:t>
            </a:r>
            <a:r>
              <a:rPr lang="ru-RU" sz="2600" smtClean="0"/>
              <a:t>, </a:t>
            </a:r>
            <a:r>
              <a:rPr lang="ru-RU" sz="2600"/>
              <a:t>который познакомит Вас с основными параметрами  республиканского бюджета на </a:t>
            </a:r>
            <a:r>
              <a:rPr lang="ru-RU" sz="2600" smtClean="0"/>
              <a:t>2025 </a:t>
            </a:r>
            <a:r>
              <a:rPr lang="ru-RU" sz="2600"/>
              <a:t>- </a:t>
            </a:r>
            <a:r>
              <a:rPr lang="ru-RU" sz="2600" smtClean="0"/>
              <a:t>2027 </a:t>
            </a:r>
            <a:r>
              <a:rPr lang="ru-RU" sz="2600"/>
              <a:t>годы.</a:t>
            </a:r>
          </a:p>
          <a:p>
            <a:r>
              <a:rPr lang="ru-RU" sz="2600"/>
              <a:t>Представленная в доступной и понятной форме информация, предназначена для широкого круга пользователей и обеспечивает реализацию принципов прозрачности, открытости и обеспечения полного и доступного информирования граждан о бюджете Республики </a:t>
            </a:r>
            <a:r>
              <a:rPr lang="ru-RU" sz="2600" smtClean="0"/>
              <a:t>Бурятия. </a:t>
            </a:r>
            <a:endParaRPr lang="ru-RU" sz="2600"/>
          </a:p>
          <a:p>
            <a:pPr marL="0" indent="0" algn="r">
              <a:buNone/>
            </a:pP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Министр </a:t>
            </a:r>
            <a:r>
              <a:rPr lang="ru-RU">
                <a:solidFill>
                  <a:schemeClr val="accent1">
                    <a:lumMod val="75000"/>
                  </a:schemeClr>
                </a:solidFill>
              </a:rPr>
              <a:t>финансов </a:t>
            </a: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Республики Бурятия </a:t>
            </a:r>
          </a:p>
          <a:p>
            <a:pPr marL="0" indent="0" algn="r">
              <a:buNone/>
            </a:pP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Г.Э</a:t>
            </a:r>
            <a:r>
              <a:rPr lang="ru-RU">
                <a:solidFill>
                  <a:schemeClr val="accent1">
                    <a:lumMod val="75000"/>
                  </a:schemeClr>
                </a:solidFill>
              </a:rPr>
              <a:t>. Мадаев</a:t>
            </a:r>
            <a:endParaRPr lang="ru-RU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z="2000" b="1" smtClean="0"/>
              <a:t>2</a:t>
            </a:fld>
            <a:endParaRPr lang="ru-RU" sz="2000" b="1"/>
          </a:p>
        </p:txBody>
      </p:sp>
    </p:spTree>
    <p:extLst>
      <p:ext uri="{BB962C8B-B14F-4D97-AF65-F5344CB8AC3E}">
        <p14:creationId val="398375021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92" y="5150219"/>
            <a:ext cx="1493697" cy="840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z="2000" b="1" smtClean="0"/>
              <a:t>3</a:t>
            </a:fld>
            <a:endParaRPr lang="ru-RU" sz="2000" b="1"/>
          </a:p>
        </p:txBody>
      </p:sp>
      <p:sp>
        <p:nvSpPr>
          <p:cNvPr id="3" name="TextBox 2"/>
          <p:cNvSpPr txBox="1"/>
          <p:nvPr/>
        </p:nvSpPr>
        <p:spPr>
          <a:xfrm>
            <a:off x="3641565" y="199592"/>
            <a:ext cx="3579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smtClean="0">
                <a:solidFill>
                  <a:schemeClr val="accent1">
                    <a:lumMod val="75000"/>
                  </a:schemeClr>
                </a:solidFill>
              </a:rPr>
              <a:t>Краткие сведения о регионе</a:t>
            </a:r>
            <a:endParaRPr lang="ru-RU" b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16200000">
            <a:off x="-435429" y="1453373"/>
            <a:ext cx="18375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100" smtClean="0"/>
              <a:t>ДАТА ОБРАЗОВАНИЯ:</a:t>
            </a:r>
            <a:endParaRPr lang="ru-RU" sz="1100"/>
          </a:p>
        </p:txBody>
      </p:sp>
      <p:sp>
        <p:nvSpPr>
          <p:cNvPr id="5" name="TextBox 4"/>
          <p:cNvSpPr txBox="1"/>
          <p:nvPr/>
        </p:nvSpPr>
        <p:spPr>
          <a:xfrm>
            <a:off x="0" y="6455578"/>
            <a:ext cx="7096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>
                <a:solidFill>
                  <a:schemeClr val="bg1"/>
                </a:solidFill>
              </a:rPr>
              <a:t>БЮДЖЕТ ДЛЯ ГРАЖДАН 2025-2027 •РЕСПУБЛИКА БУРЯТИЯ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7956" y="2048859"/>
            <a:ext cx="6154044" cy="42000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14131" y="1024473"/>
            <a:ext cx="203327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smtClean="0"/>
              <a:t>30</a:t>
            </a:r>
            <a:r>
              <a:rPr lang="ru-RU" sz="2800" smtClean="0"/>
              <a:t> мая </a:t>
            </a:r>
          </a:p>
          <a:p>
            <a:r>
              <a:rPr lang="ru-RU" sz="2800"/>
              <a:t> </a:t>
            </a:r>
            <a:r>
              <a:rPr lang="ru-RU" sz="2800" b="1" smtClean="0"/>
              <a:t>1923</a:t>
            </a:r>
            <a:r>
              <a:rPr lang="ru-RU" sz="2800" smtClean="0"/>
              <a:t> года </a:t>
            </a:r>
            <a:r>
              <a:rPr lang="ru-RU" sz="1100" smtClean="0"/>
              <a:t>как Бурят-Монгольская Автономная ССР</a:t>
            </a:r>
            <a:endParaRPr lang="ru-RU" sz="1100"/>
          </a:p>
        </p:txBody>
      </p:sp>
      <p:sp>
        <p:nvSpPr>
          <p:cNvPr id="8" name="TextBox 7"/>
          <p:cNvSpPr txBox="1"/>
          <p:nvPr/>
        </p:nvSpPr>
        <p:spPr>
          <a:xfrm>
            <a:off x="3006140" y="738201"/>
            <a:ext cx="5042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100" smtClean="0"/>
              <a:t>ФЕДЕРАЛЬНЫЙ ОКРУГ: </a:t>
            </a:r>
            <a:r>
              <a:rPr lang="ru-RU" sz="2000" b="1" smtClean="0"/>
              <a:t>Д</a:t>
            </a:r>
            <a:r>
              <a:rPr lang="ru-RU" sz="2000" smtClean="0"/>
              <a:t>альневосточный</a:t>
            </a:r>
          </a:p>
          <a:p>
            <a:pPr lvl="0"/>
            <a:r>
              <a:rPr lang="ru-RU" sz="1100" smtClean="0"/>
              <a:t>ЭКОНОМИЧЕСКИЙ РАЙОН: </a:t>
            </a:r>
            <a:r>
              <a:rPr lang="ru-RU" sz="2000" b="1">
                <a:solidFill>
                  <a:srgbClr val="000000"/>
                </a:solidFill>
              </a:rPr>
              <a:t>Д</a:t>
            </a:r>
            <a:r>
              <a:rPr lang="ru-RU" sz="2000">
                <a:solidFill>
                  <a:srgbClr val="000000"/>
                </a:solidFill>
              </a:rPr>
              <a:t>альневосточный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06140" y="1510620"/>
            <a:ext cx="63555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100" smtClean="0"/>
              <a:t>ГРАНИЧАЩИЕ СУБЪЕКТЫ РФ: </a:t>
            </a:r>
            <a:r>
              <a:rPr lang="ru-RU" sz="1600" b="1" smtClean="0"/>
              <a:t>Р</a:t>
            </a:r>
            <a:r>
              <a:rPr lang="ru-RU" sz="1600" smtClean="0"/>
              <a:t>еспублика </a:t>
            </a:r>
            <a:r>
              <a:rPr lang="ru-RU" sz="1600" b="1" smtClean="0"/>
              <a:t>Т</a:t>
            </a:r>
            <a:r>
              <a:rPr lang="ru-RU" sz="1600" smtClean="0"/>
              <a:t>ыва, </a:t>
            </a:r>
            <a:r>
              <a:rPr lang="ru-RU" sz="1600" b="1" smtClean="0"/>
              <a:t>И</a:t>
            </a:r>
            <a:r>
              <a:rPr lang="ru-RU" sz="1600" smtClean="0"/>
              <a:t>ркутская область, </a:t>
            </a:r>
            <a:r>
              <a:rPr lang="ru-RU" sz="1600" b="1" smtClean="0"/>
              <a:t>З</a:t>
            </a:r>
            <a:r>
              <a:rPr lang="ru-RU" sz="1600" smtClean="0"/>
              <a:t>абайкальский край</a:t>
            </a:r>
            <a:endParaRPr lang="ru-RU" sz="1600"/>
          </a:p>
        </p:txBody>
      </p:sp>
      <p:sp>
        <p:nvSpPr>
          <p:cNvPr id="10" name="TextBox 9"/>
          <p:cNvSpPr txBox="1"/>
          <p:nvPr/>
        </p:nvSpPr>
        <p:spPr>
          <a:xfrm>
            <a:off x="6012805" y="2026641"/>
            <a:ext cx="299574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smtClean="0"/>
              <a:t>УЛАН-УДЭ</a:t>
            </a:r>
          </a:p>
          <a:p>
            <a:pPr algn="ctr"/>
            <a:r>
              <a:rPr lang="ru-RU" sz="1100" smtClean="0"/>
              <a:t>Административно-хозяйственный и культурный центр</a:t>
            </a:r>
            <a:endParaRPr lang="ru-RU" sz="110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5040247" y="3829092"/>
            <a:ext cx="17491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smtClean="0"/>
              <a:t>ПЛОЩАДЬ ТЕРРИТОРИИ:</a:t>
            </a:r>
            <a:endParaRPr lang="ru-RU" sz="1000"/>
          </a:p>
        </p:txBody>
      </p:sp>
      <p:sp>
        <p:nvSpPr>
          <p:cNvPr id="12" name="TextBox 11"/>
          <p:cNvSpPr txBox="1"/>
          <p:nvPr/>
        </p:nvSpPr>
        <p:spPr>
          <a:xfrm>
            <a:off x="6105004" y="3358138"/>
            <a:ext cx="28616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smtClean="0"/>
              <a:t>351,3</a:t>
            </a:r>
            <a:r>
              <a:rPr lang="ru-RU" sz="2000" smtClean="0"/>
              <a:t> тыс. км² </a:t>
            </a:r>
          </a:p>
          <a:p>
            <a:r>
              <a:rPr lang="ru-RU" sz="1200"/>
              <a:t>и</a:t>
            </a:r>
            <a:r>
              <a:rPr lang="ru-RU" sz="1200" smtClean="0"/>
              <a:t>ли</a:t>
            </a:r>
            <a:r>
              <a:rPr lang="ru-RU" sz="2000" smtClean="0"/>
              <a:t> </a:t>
            </a:r>
            <a:r>
              <a:rPr lang="ru-RU" sz="2800" b="1" smtClean="0"/>
              <a:t>2,05</a:t>
            </a:r>
            <a:r>
              <a:rPr lang="ru-RU" sz="2000" smtClean="0"/>
              <a:t> </a:t>
            </a:r>
            <a:r>
              <a:rPr lang="ru-RU" sz="2800" b="1" smtClean="0"/>
              <a:t>%</a:t>
            </a:r>
            <a:r>
              <a:rPr lang="ru-RU" sz="2000" smtClean="0"/>
              <a:t> </a:t>
            </a:r>
            <a:r>
              <a:rPr lang="ru-RU" sz="1200" smtClean="0"/>
              <a:t>территории РФ</a:t>
            </a:r>
            <a:endParaRPr lang="ru-RU" sz="1400"/>
          </a:p>
        </p:txBody>
      </p:sp>
      <p:sp>
        <p:nvSpPr>
          <p:cNvPr id="13" name="TextBox 12"/>
          <p:cNvSpPr txBox="1"/>
          <p:nvPr/>
        </p:nvSpPr>
        <p:spPr>
          <a:xfrm>
            <a:off x="3006140" y="2101960"/>
            <a:ext cx="44571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100" smtClean="0"/>
              <a:t>ЮЖНАЯ ГРАНИЦА: </a:t>
            </a:r>
            <a:r>
              <a:rPr lang="ru-RU" sz="1600" b="1" smtClean="0"/>
              <a:t>М</a:t>
            </a:r>
            <a:r>
              <a:rPr lang="ru-RU" sz="1600" smtClean="0"/>
              <a:t>онголия</a:t>
            </a:r>
            <a:endParaRPr lang="ru-RU" sz="1600"/>
          </a:p>
        </p:txBody>
      </p:sp>
      <p:sp>
        <p:nvSpPr>
          <p:cNvPr id="14" name="TextBox 13"/>
          <p:cNvSpPr txBox="1"/>
          <p:nvPr/>
        </p:nvSpPr>
        <p:spPr>
          <a:xfrm>
            <a:off x="731799" y="2706478"/>
            <a:ext cx="38312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100" smtClean="0"/>
              <a:t>АДМИНИСТРАТИВНО-ТЕРРИТОРИАЛЬНОЕ ДЕЛЕНИЕ</a:t>
            </a:r>
          </a:p>
          <a:p>
            <a:r>
              <a:rPr lang="ru-RU" sz="1100"/>
              <a:t>по состоянию на </a:t>
            </a:r>
            <a:r>
              <a:rPr lang="ru-RU" sz="1100" smtClean="0"/>
              <a:t>1.12.2024:</a:t>
            </a:r>
            <a:endParaRPr lang="ru-RU" sz="1100"/>
          </a:p>
        </p:txBody>
      </p:sp>
      <p:sp>
        <p:nvSpPr>
          <p:cNvPr id="15" name="TextBox 14"/>
          <p:cNvSpPr txBox="1"/>
          <p:nvPr/>
        </p:nvSpPr>
        <p:spPr>
          <a:xfrm>
            <a:off x="715313" y="3171282"/>
            <a:ext cx="4866320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smtClean="0"/>
              <a:t>2</a:t>
            </a:r>
            <a:r>
              <a:rPr lang="ru-RU" sz="2000" smtClean="0"/>
              <a:t> городских округа</a:t>
            </a:r>
          </a:p>
          <a:p>
            <a:r>
              <a:rPr lang="ru-RU" sz="2000" b="1" smtClean="0"/>
              <a:t> 21</a:t>
            </a:r>
            <a:r>
              <a:rPr lang="ru-RU" sz="2000" smtClean="0"/>
              <a:t> муниципальный район</a:t>
            </a:r>
          </a:p>
          <a:p>
            <a:r>
              <a:rPr lang="ru-RU" sz="2000" smtClean="0"/>
              <a:t>  </a:t>
            </a:r>
            <a:r>
              <a:rPr lang="ru-RU" sz="2000" b="1" smtClean="0"/>
              <a:t>16 </a:t>
            </a:r>
            <a:r>
              <a:rPr lang="ru-RU" sz="2000" smtClean="0"/>
              <a:t>городских поселений</a:t>
            </a:r>
          </a:p>
          <a:p>
            <a:r>
              <a:rPr lang="ru-RU" sz="2000" b="1" smtClean="0"/>
              <a:t>    245</a:t>
            </a:r>
            <a:r>
              <a:rPr lang="ru-RU" sz="2000" smtClean="0"/>
              <a:t> сельских поселений</a:t>
            </a:r>
          </a:p>
          <a:p>
            <a:endParaRPr lang="ru-RU" sz="1050" smtClean="0"/>
          </a:p>
        </p:txBody>
      </p:sp>
      <p:sp>
        <p:nvSpPr>
          <p:cNvPr id="16" name="TextBox 15"/>
          <p:cNvSpPr txBox="1"/>
          <p:nvPr/>
        </p:nvSpPr>
        <p:spPr>
          <a:xfrm>
            <a:off x="1236540" y="4853120"/>
            <a:ext cx="2603583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smtClean="0"/>
              <a:t>НАСЕЛЕНИЕ</a:t>
            </a:r>
            <a:r>
              <a:rPr lang="ru-RU" sz="1100" smtClean="0"/>
              <a:t> </a:t>
            </a:r>
            <a:r>
              <a:rPr lang="ru-RU" sz="1050" smtClean="0"/>
              <a:t>ПО СОСТОЯНИЮ НА 1 ЯНВАРЯ 2024 ГОДА:</a:t>
            </a:r>
            <a:endParaRPr lang="ru-RU" sz="1100"/>
          </a:p>
        </p:txBody>
      </p:sp>
      <p:sp>
        <p:nvSpPr>
          <p:cNvPr id="17" name="TextBox 16"/>
          <p:cNvSpPr txBox="1"/>
          <p:nvPr/>
        </p:nvSpPr>
        <p:spPr>
          <a:xfrm>
            <a:off x="1983389" y="5356766"/>
            <a:ext cx="2330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smtClean="0"/>
              <a:t>971,9</a:t>
            </a:r>
            <a:r>
              <a:rPr lang="ru-RU" sz="2400" b="1" smtClean="0"/>
              <a:t> </a:t>
            </a:r>
            <a:r>
              <a:rPr lang="ru-RU" sz="1400" smtClean="0"/>
              <a:t>тыс. человек </a:t>
            </a:r>
            <a:endParaRPr lang="ru-RU" sz="2400" smtClean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0134" y="348739"/>
            <a:ext cx="1307000" cy="158232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0714" y="199592"/>
            <a:ext cx="1937110" cy="113597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 rot="16200000">
            <a:off x="7884860" y="534618"/>
            <a:ext cx="6500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100" smtClean="0"/>
              <a:t>ФЛАГ</a:t>
            </a:r>
            <a:endParaRPr lang="ru-RU" sz="1100"/>
          </a:p>
        </p:txBody>
      </p:sp>
      <p:sp>
        <p:nvSpPr>
          <p:cNvPr id="22" name="TextBox 21"/>
          <p:cNvSpPr txBox="1"/>
          <p:nvPr/>
        </p:nvSpPr>
        <p:spPr>
          <a:xfrm>
            <a:off x="10945577" y="1880321"/>
            <a:ext cx="5321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100" smtClean="0"/>
              <a:t>ГЕРБ</a:t>
            </a:r>
            <a:endParaRPr lang="ru-RU" sz="1100"/>
          </a:p>
        </p:txBody>
      </p:sp>
      <p:pic>
        <p:nvPicPr>
          <p:cNvPr id="1026" name="Picture 2" descr="http://qrcoder.ru/code/?https%3A%2F%2Fegov-buryatia.ru%2Fabout_republic%2Fshort-about-rb%2F&amp;4&amp;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968951" y="5192962"/>
            <a:ext cx="1017641" cy="1017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val="1936823798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z="2000" b="1" smtClean="0"/>
              <a:t>4</a:t>
            </a:fld>
            <a:endParaRPr lang="ru-RU" sz="2000" b="1"/>
          </a:p>
        </p:txBody>
      </p:sp>
      <p:sp>
        <p:nvSpPr>
          <p:cNvPr id="3" name="TextBox 2"/>
          <p:cNvSpPr txBox="1"/>
          <p:nvPr/>
        </p:nvSpPr>
        <p:spPr>
          <a:xfrm>
            <a:off x="105239" y="400706"/>
            <a:ext cx="36856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b="1" smtClean="0">
                <a:solidFill>
                  <a:schemeClr val="accent2">
                    <a:lumMod val="75000"/>
                  </a:schemeClr>
                </a:solidFill>
              </a:rPr>
              <a:t>БЮДЖЕТНЫЙ ПРОЦЕСС</a:t>
            </a:r>
          </a:p>
          <a:p>
            <a:pPr algn="ctr"/>
            <a:r>
              <a:rPr lang="ru-RU" smtClean="0"/>
              <a:t>(статья 6 Бюджетного Кодекса</a:t>
            </a:r>
          </a:p>
          <a:p>
            <a:pPr algn="ctr"/>
            <a:r>
              <a:rPr lang="ru-RU" smtClean="0"/>
              <a:t>Российской Федерации»)</a:t>
            </a: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0" y="6455578"/>
            <a:ext cx="7096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>
                <a:solidFill>
                  <a:schemeClr val="bg1"/>
                </a:solidFill>
              </a:rPr>
              <a:t>БЮДЖЕТ ДЛЯ ГРАЖДАН 2025-2027 •РЕСПУБЛИКА БУРЯТИЯ</a:t>
            </a:r>
            <a:endParaRPr lang="ru-RU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005944" y="400706"/>
            <a:ext cx="8029762" cy="1754326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smtClean="0"/>
              <a:t>регламентируемая законодательством Российской Федерации деятельность</a:t>
            </a:r>
          </a:p>
          <a:p>
            <a:r>
              <a:rPr lang="ru-RU" sz="1200" smtClean="0"/>
              <a:t>органов государственной власти, органов местного самоуправления и иных</a:t>
            </a:r>
          </a:p>
          <a:p>
            <a:r>
              <a:rPr lang="ru-RU" sz="1200" smtClean="0"/>
              <a:t>участников бюджетного процесса по составлению и рассмотрению проектов</a:t>
            </a:r>
          </a:p>
          <a:p>
            <a:r>
              <a:rPr lang="ru-RU" sz="1200" smtClean="0"/>
              <a:t>бюджетов, утверждению и исполнению бюджетов, контролю за их исполнением,</a:t>
            </a:r>
          </a:p>
          <a:p>
            <a:r>
              <a:rPr lang="ru-RU" sz="1200" smtClean="0"/>
              <a:t>осуществлению бюджетного учета, составлению, внешней проверке, рассмотрению</a:t>
            </a:r>
          </a:p>
          <a:p>
            <a:r>
              <a:rPr lang="ru-RU" sz="1200" smtClean="0"/>
              <a:t>и утверждению бюджетной отчетности деятельность участников бюджетного</a:t>
            </a:r>
          </a:p>
          <a:p>
            <a:r>
              <a:rPr lang="ru-RU" sz="1200" smtClean="0"/>
              <a:t>процесса по планированию, утверждению и исполнению бюджета, по контролю за</a:t>
            </a:r>
          </a:p>
          <a:p>
            <a:r>
              <a:rPr lang="ru-RU" sz="1200" smtClean="0"/>
              <a:t>его исполнением, осуществлению бюджетного учета, ведению бюджетной</a:t>
            </a:r>
          </a:p>
          <a:p>
            <a:r>
              <a:rPr lang="ru-RU" sz="1200" smtClean="0"/>
              <a:t>отчетности и внешней проверке</a:t>
            </a:r>
            <a:endParaRPr lang="ru-RU" sz="1200"/>
          </a:p>
        </p:txBody>
      </p:sp>
      <p:sp>
        <p:nvSpPr>
          <p:cNvPr id="65" name="TextBox 64"/>
          <p:cNvSpPr txBox="1"/>
          <p:nvPr/>
        </p:nvSpPr>
        <p:spPr>
          <a:xfrm>
            <a:off x="-99219" y="2273980"/>
            <a:ext cx="42715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b="1" smtClean="0">
                <a:solidFill>
                  <a:schemeClr val="accent2">
                    <a:lumMod val="75000"/>
                  </a:schemeClr>
                </a:solidFill>
              </a:rPr>
              <a:t>УЧАСТНИКИ </a:t>
            </a:r>
          </a:p>
          <a:p>
            <a:pPr algn="ctr"/>
            <a:r>
              <a:rPr lang="ru-RU" b="1" smtClean="0">
                <a:solidFill>
                  <a:schemeClr val="accent2">
                    <a:lumMod val="75000"/>
                  </a:schemeClr>
                </a:solidFill>
              </a:rPr>
              <a:t>БЮДЖЕТНОГО ПРОЦЕССА</a:t>
            </a:r>
          </a:p>
          <a:p>
            <a:pPr algn="ctr"/>
            <a:r>
              <a:rPr lang="ru-RU" smtClean="0"/>
              <a:t>(статья 3 Закона Республики Бурятия</a:t>
            </a:r>
          </a:p>
          <a:p>
            <a:pPr algn="ctr"/>
            <a:r>
              <a:rPr lang="ru-RU" smtClean="0"/>
              <a:t>от 03.07.2007 г. № </a:t>
            </a:r>
            <a:r>
              <a:rPr lang="en-US" smtClean="0"/>
              <a:t>2359-III </a:t>
            </a:r>
            <a:r>
              <a:rPr lang="ru-RU" smtClean="0"/>
              <a:t>«О бюджетном процессе</a:t>
            </a:r>
          </a:p>
          <a:p>
            <a:pPr algn="ctr"/>
            <a:r>
              <a:rPr lang="ru-RU" smtClean="0"/>
              <a:t>в Республике Бурятия»)</a:t>
            </a:r>
            <a:endParaRPr lang="ru-RU"/>
          </a:p>
        </p:txBody>
      </p:sp>
      <p:sp>
        <p:nvSpPr>
          <p:cNvPr id="66" name="TextBox 65"/>
          <p:cNvSpPr txBox="1"/>
          <p:nvPr/>
        </p:nvSpPr>
        <p:spPr>
          <a:xfrm>
            <a:off x="4005944" y="2312140"/>
            <a:ext cx="8029762" cy="2123658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smtClean="0"/>
              <a:t>Глава Республики Бурятия;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smtClean="0"/>
              <a:t>Народный Хурал Республики Бурятия;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smtClean="0"/>
              <a:t>Правительство Республики Бурятия;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smtClean="0"/>
              <a:t>финансовый орган Республики Бурятия;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smtClean="0"/>
              <a:t>Счетная палата Республики Бурятия;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smtClean="0"/>
              <a:t>органы местного самоуправления;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smtClean="0"/>
              <a:t>орган управления территориальным государственным внебюджетным фондом;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smtClean="0"/>
              <a:t>главные распорядители и распорядители бюджетных средств;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smtClean="0"/>
              <a:t>главные администраторы (администраторы) доходов бюджета;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smtClean="0"/>
              <a:t>главные администраторы (администраторы) источников финансирования дефицита бюджета;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smtClean="0"/>
              <a:t>получатели бюджетных средств.</a:t>
            </a: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val="602043405"/>
              </p:ext>
            </p:extLst>
          </p:nvPr>
        </p:nvGraphicFramePr>
        <p:xfrm>
          <a:off x="451159" y="4966548"/>
          <a:ext cx="11512731" cy="1358537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982641" y="4531970"/>
            <a:ext cx="5461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smtClean="0">
                <a:solidFill>
                  <a:schemeClr val="accent2">
                    <a:lumMod val="75000"/>
                  </a:schemeClr>
                </a:solidFill>
              </a:rPr>
              <a:t>ОСНОВНЫЕ ЭТАПЫ БЮДЖЕТНОГО ПРОЦЕССА</a:t>
            </a:r>
          </a:p>
        </p:txBody>
      </p:sp>
    </p:spTree>
    <p:extLst>
      <p:ext uri="{BB962C8B-B14F-4D97-AF65-F5344CB8AC3E}">
        <p14:creationId val="574095943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48" name="Прямая соединительная линия 47"/>
          <p:cNvCxnSpPr/>
          <p:nvPr/>
        </p:nvCxnSpPr>
        <p:spPr>
          <a:xfrm flipV="1">
            <a:off x="8435878" y="3739347"/>
            <a:ext cx="1060818" cy="1495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5028745" y="3739347"/>
            <a:ext cx="1060818" cy="1495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1683529" y="3724500"/>
            <a:ext cx="1060818" cy="1495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 flipV="1">
            <a:off x="6932902" y="2028697"/>
            <a:ext cx="831549" cy="148973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 flipV="1">
            <a:off x="3528030" y="2015280"/>
            <a:ext cx="846453" cy="153617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 flipV="1">
            <a:off x="423744" y="2044979"/>
            <a:ext cx="796751" cy="146735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z="2000" b="1" smtClean="0"/>
              <a:t>5</a:t>
            </a:fld>
            <a:endParaRPr lang="ru-RU" sz="2000" b="1"/>
          </a:p>
        </p:txBody>
      </p:sp>
      <p:sp>
        <p:nvSpPr>
          <p:cNvPr id="3" name="TextBox 2"/>
          <p:cNvSpPr txBox="1"/>
          <p:nvPr/>
        </p:nvSpPr>
        <p:spPr>
          <a:xfrm>
            <a:off x="1871463" y="296092"/>
            <a:ext cx="73116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smtClean="0">
                <a:solidFill>
                  <a:schemeClr val="accent1">
                    <a:lumMod val="75000"/>
                  </a:schemeClr>
                </a:solidFill>
              </a:rPr>
              <a:t>Основные показатели социально-экономического развития</a:t>
            </a:r>
          </a:p>
          <a:p>
            <a:pPr algn="ctr"/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Республики Бурятия на 2023 - 2027 годы</a:t>
            </a:r>
            <a:endParaRPr lang="ru-RU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55578"/>
            <a:ext cx="7096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>
                <a:solidFill>
                  <a:schemeClr val="bg1"/>
                </a:solidFill>
              </a:rPr>
              <a:t>БЮДЖЕТ ДЛЯ ГРАЖДАН 2025-2027 •РЕСПУБЛИКА БУРЯТИЯ</a:t>
            </a:r>
            <a:endParaRPr lang="ru-RU">
              <a:solidFill>
                <a:schemeClr val="bg1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168237" y="1364543"/>
            <a:ext cx="2499359" cy="714103"/>
          </a:xfrm>
          <a:prstGeom prst="flowChartTerminator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 sz="1200" b="1"/>
          </a:p>
        </p:txBody>
      </p:sp>
      <p:sp>
        <p:nvSpPr>
          <p:cNvPr id="12" name="Блок-схема: узел 11"/>
          <p:cNvSpPr/>
          <p:nvPr/>
        </p:nvSpPr>
        <p:spPr>
          <a:xfrm>
            <a:off x="333305" y="1518623"/>
            <a:ext cx="409303" cy="37446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28772" y="1416405"/>
            <a:ext cx="2159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smtClean="0"/>
              <a:t>Среднегодовая численность населения, </a:t>
            </a:r>
            <a:r>
              <a:rPr lang="ru-RU" sz="1100" smtClean="0"/>
              <a:t>тыс. человек</a:t>
            </a:r>
            <a:endParaRPr lang="ru-RU" sz="1100"/>
          </a:p>
        </p:txBody>
      </p:sp>
      <p:sp>
        <p:nvSpPr>
          <p:cNvPr id="14" name="Блок-схема: знак завершения 13"/>
          <p:cNvSpPr/>
          <p:nvPr/>
        </p:nvSpPr>
        <p:spPr>
          <a:xfrm>
            <a:off x="3273844" y="1359268"/>
            <a:ext cx="2499359" cy="714103"/>
          </a:xfrm>
          <a:prstGeom prst="flowChartTerminator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 sz="1200" b="1"/>
          </a:p>
        </p:txBody>
      </p:sp>
      <p:sp>
        <p:nvSpPr>
          <p:cNvPr id="15" name="Блок-схема: узел 14"/>
          <p:cNvSpPr/>
          <p:nvPr/>
        </p:nvSpPr>
        <p:spPr>
          <a:xfrm>
            <a:off x="3444906" y="1532405"/>
            <a:ext cx="409303" cy="37446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733844" y="1368949"/>
            <a:ext cx="2159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smtClean="0"/>
              <a:t>Валовой </a:t>
            </a:r>
          </a:p>
          <a:p>
            <a:pPr algn="ctr"/>
            <a:r>
              <a:rPr lang="ru-RU" sz="1200" smtClean="0"/>
              <a:t>региональный продукт,</a:t>
            </a:r>
          </a:p>
          <a:p>
            <a:pPr algn="ctr"/>
            <a:r>
              <a:rPr lang="ru-RU" sz="1200" smtClean="0"/>
              <a:t> </a:t>
            </a:r>
            <a:r>
              <a:rPr lang="ru-RU" sz="1100" smtClean="0"/>
              <a:t>млрд. рублей</a:t>
            </a:r>
            <a:endParaRPr lang="ru-RU" sz="1200"/>
          </a:p>
        </p:txBody>
      </p:sp>
      <p:sp>
        <p:nvSpPr>
          <p:cNvPr id="18" name="Блок-схема: знак завершения 17"/>
          <p:cNvSpPr/>
          <p:nvPr/>
        </p:nvSpPr>
        <p:spPr>
          <a:xfrm>
            <a:off x="6712478" y="1372020"/>
            <a:ext cx="2689266" cy="714103"/>
          </a:xfrm>
          <a:prstGeom prst="flowChartTerminator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 sz="1200" b="1"/>
          </a:p>
        </p:txBody>
      </p:sp>
      <p:sp>
        <p:nvSpPr>
          <p:cNvPr id="19" name="Блок-схема: узел 18"/>
          <p:cNvSpPr/>
          <p:nvPr/>
        </p:nvSpPr>
        <p:spPr>
          <a:xfrm>
            <a:off x="6917720" y="1552336"/>
            <a:ext cx="409303" cy="37446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7122372" y="1407761"/>
            <a:ext cx="227937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smtClean="0"/>
              <a:t>Индекс потребительских цен, </a:t>
            </a:r>
            <a:r>
              <a:rPr lang="ru-RU" sz="1100" smtClean="0"/>
              <a:t>% к декабрю</a:t>
            </a:r>
          </a:p>
          <a:p>
            <a:pPr algn="ctr"/>
            <a:r>
              <a:rPr lang="ru-RU" sz="1100" smtClean="0"/>
              <a:t>предыдущего года</a:t>
            </a:r>
            <a:endParaRPr lang="ru-RU" sz="1100"/>
          </a:p>
        </p:txBody>
      </p:sp>
      <p:sp>
        <p:nvSpPr>
          <p:cNvPr id="21" name="Блок-схема: знак завершения 20"/>
          <p:cNvSpPr/>
          <p:nvPr/>
        </p:nvSpPr>
        <p:spPr>
          <a:xfrm>
            <a:off x="1241811" y="5177315"/>
            <a:ext cx="2743198" cy="714103"/>
          </a:xfrm>
          <a:prstGeom prst="flowChartTerminator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 sz="1200" b="1"/>
          </a:p>
        </p:txBody>
      </p:sp>
      <p:sp>
        <p:nvSpPr>
          <p:cNvPr id="22" name="Блок-схема: узел 21"/>
          <p:cNvSpPr/>
          <p:nvPr/>
        </p:nvSpPr>
        <p:spPr>
          <a:xfrm>
            <a:off x="1433819" y="5347133"/>
            <a:ext cx="409303" cy="37446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790293" y="5165034"/>
            <a:ext cx="21597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50" smtClean="0"/>
              <a:t>Номинальная начисленная среднемесячная заработная плата работников организаций, </a:t>
            </a:r>
            <a:r>
              <a:rPr lang="ru-RU" sz="1000" smtClean="0"/>
              <a:t>тыс. рублей</a:t>
            </a:r>
            <a:endParaRPr lang="ru-RU" sz="1000"/>
          </a:p>
        </p:txBody>
      </p:sp>
      <p:sp>
        <p:nvSpPr>
          <p:cNvPr id="24" name="Блок-схема: знак завершения 23"/>
          <p:cNvSpPr/>
          <p:nvPr/>
        </p:nvSpPr>
        <p:spPr>
          <a:xfrm>
            <a:off x="4815421" y="5171459"/>
            <a:ext cx="2899954" cy="714103"/>
          </a:xfrm>
          <a:prstGeom prst="flowChartTerminator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 sz="1200" b="1"/>
          </a:p>
        </p:txBody>
      </p:sp>
      <p:sp>
        <p:nvSpPr>
          <p:cNvPr id="25" name="Блок-схема: узел 24"/>
          <p:cNvSpPr/>
          <p:nvPr/>
        </p:nvSpPr>
        <p:spPr>
          <a:xfrm>
            <a:off x="4916187" y="5347133"/>
            <a:ext cx="409303" cy="37446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5212931" y="5185601"/>
            <a:ext cx="25181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smtClean="0"/>
              <a:t>Прожиточный минимум в среднем на душу населения, в среднем за год , </a:t>
            </a:r>
            <a:r>
              <a:rPr lang="ru-RU" sz="1100" smtClean="0"/>
              <a:t>тыс. рублей</a:t>
            </a:r>
            <a:endParaRPr lang="ru-RU" sz="1100"/>
          </a:p>
        </p:txBody>
      </p:sp>
      <p:sp>
        <p:nvSpPr>
          <p:cNvPr id="27" name="Блок-схема: знак завершения 26"/>
          <p:cNvSpPr/>
          <p:nvPr/>
        </p:nvSpPr>
        <p:spPr>
          <a:xfrm>
            <a:off x="8247017" y="5171458"/>
            <a:ext cx="2499359" cy="714103"/>
          </a:xfrm>
          <a:prstGeom prst="flowChartTerminator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 sz="1200" b="1"/>
          </a:p>
        </p:txBody>
      </p:sp>
      <p:sp>
        <p:nvSpPr>
          <p:cNvPr id="28" name="Блок-схема: узел 27"/>
          <p:cNvSpPr/>
          <p:nvPr/>
        </p:nvSpPr>
        <p:spPr>
          <a:xfrm>
            <a:off x="8383136" y="5347133"/>
            <a:ext cx="409303" cy="37446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8689545" y="5307554"/>
            <a:ext cx="2159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smtClean="0"/>
              <a:t>Ввод в действие жилых помещений, тыс. м²</a:t>
            </a:r>
            <a:endParaRPr lang="ru-RU" sz="1100"/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1172639" y="3611724"/>
            <a:ext cx="9878538" cy="2741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Блок-схема: узел 31"/>
          <p:cNvSpPr/>
          <p:nvPr/>
        </p:nvSpPr>
        <p:spPr>
          <a:xfrm>
            <a:off x="1124556" y="3509075"/>
            <a:ext cx="265612" cy="252548"/>
          </a:xfrm>
          <a:prstGeom prst="flowChartConnector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3" name="Блок-схема: узел 32"/>
          <p:cNvSpPr/>
          <p:nvPr/>
        </p:nvSpPr>
        <p:spPr>
          <a:xfrm>
            <a:off x="9388680" y="3518190"/>
            <a:ext cx="265612" cy="252548"/>
          </a:xfrm>
          <a:prstGeom prst="flowChartConnector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4" name="Блок-схема: узел 33"/>
          <p:cNvSpPr/>
          <p:nvPr/>
        </p:nvSpPr>
        <p:spPr>
          <a:xfrm>
            <a:off x="7646802" y="3508050"/>
            <a:ext cx="265612" cy="252548"/>
          </a:xfrm>
          <a:prstGeom prst="flowChartConnector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5" name="Блок-схема: узел 34"/>
          <p:cNvSpPr/>
          <p:nvPr/>
        </p:nvSpPr>
        <p:spPr>
          <a:xfrm>
            <a:off x="5970321" y="3508050"/>
            <a:ext cx="265612" cy="252548"/>
          </a:xfrm>
          <a:prstGeom prst="flowChartConnector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6" name="Блок-схема: узел 35"/>
          <p:cNvSpPr/>
          <p:nvPr/>
        </p:nvSpPr>
        <p:spPr>
          <a:xfrm>
            <a:off x="4235988" y="3518190"/>
            <a:ext cx="265612" cy="252548"/>
          </a:xfrm>
          <a:prstGeom prst="flowChartConnector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7" name="Блок-схема: узел 36"/>
          <p:cNvSpPr/>
          <p:nvPr/>
        </p:nvSpPr>
        <p:spPr>
          <a:xfrm>
            <a:off x="2656170" y="3491935"/>
            <a:ext cx="265612" cy="252548"/>
          </a:xfrm>
          <a:prstGeom prst="flowChartConnector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4" name="Блок-схема: узел 53"/>
          <p:cNvSpPr/>
          <p:nvPr/>
        </p:nvSpPr>
        <p:spPr>
          <a:xfrm>
            <a:off x="11007089" y="3508050"/>
            <a:ext cx="265612" cy="252548"/>
          </a:xfrm>
          <a:prstGeom prst="flowChartConnector">
            <a:avLst/>
          </a:prstGeom>
          <a:ln w="28575">
            <a:solidFill>
              <a:schemeClr val="tx2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1220495" y="2297785"/>
            <a:ext cx="196560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smtClean="0"/>
              <a:t>2023 (факт) – 973,30</a:t>
            </a:r>
          </a:p>
          <a:p>
            <a:r>
              <a:rPr lang="ru-RU" sz="1200" smtClean="0"/>
              <a:t>2024 (оценка) – 970,30</a:t>
            </a:r>
          </a:p>
          <a:p>
            <a:r>
              <a:rPr lang="ru-RU" sz="1200" smtClean="0"/>
              <a:t>2025 (прогноз) – 967,00</a:t>
            </a:r>
          </a:p>
          <a:p>
            <a:r>
              <a:rPr lang="ru-RU" sz="1200" smtClean="0"/>
              <a:t>2026 (прогноз) – 964,10</a:t>
            </a:r>
          </a:p>
          <a:p>
            <a:r>
              <a:rPr lang="ru-RU" sz="1200" smtClean="0"/>
              <a:t>2027 (прогноз) – 962,95 </a:t>
            </a:r>
            <a:endParaRPr lang="ru-RU" sz="1200"/>
          </a:p>
        </p:txBody>
      </p:sp>
      <p:sp>
        <p:nvSpPr>
          <p:cNvPr id="59" name="TextBox 58"/>
          <p:cNvSpPr txBox="1"/>
          <p:nvPr/>
        </p:nvSpPr>
        <p:spPr>
          <a:xfrm>
            <a:off x="6195733" y="3947572"/>
            <a:ext cx="18806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smtClean="0"/>
              <a:t>2023 (факт) – 15,67</a:t>
            </a:r>
          </a:p>
          <a:p>
            <a:r>
              <a:rPr lang="ru-RU" sz="1200" smtClean="0"/>
              <a:t>2024 (оценка) – 16,84</a:t>
            </a:r>
          </a:p>
          <a:p>
            <a:r>
              <a:rPr lang="ru-RU" sz="1200" smtClean="0"/>
              <a:t>2025 (прогноз) – 19,33</a:t>
            </a:r>
          </a:p>
          <a:p>
            <a:r>
              <a:rPr lang="ru-RU" sz="1200" smtClean="0"/>
              <a:t>2026 (прогноз) – 21,77</a:t>
            </a:r>
          </a:p>
          <a:p>
            <a:r>
              <a:rPr lang="ru-RU" sz="1200" smtClean="0"/>
              <a:t>2027 (прогноз) – 23,69 </a:t>
            </a:r>
            <a:endParaRPr lang="ru-RU" sz="1200"/>
          </a:p>
        </p:txBody>
      </p:sp>
      <p:sp>
        <p:nvSpPr>
          <p:cNvPr id="60" name="TextBox 59"/>
          <p:cNvSpPr txBox="1"/>
          <p:nvPr/>
        </p:nvSpPr>
        <p:spPr>
          <a:xfrm>
            <a:off x="2688387" y="3987821"/>
            <a:ext cx="18806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smtClean="0"/>
              <a:t>2023 (факт) – 61,57</a:t>
            </a:r>
          </a:p>
          <a:p>
            <a:r>
              <a:rPr lang="ru-RU" sz="1200" smtClean="0"/>
              <a:t>2024 (оценка) – 72,13</a:t>
            </a:r>
          </a:p>
          <a:p>
            <a:r>
              <a:rPr lang="ru-RU" sz="1200" smtClean="0"/>
              <a:t>2025 (прогноз) – 80,71</a:t>
            </a:r>
          </a:p>
          <a:p>
            <a:r>
              <a:rPr lang="ru-RU" sz="1200" smtClean="0"/>
              <a:t>2026 (прогноз) – 88,94</a:t>
            </a:r>
          </a:p>
          <a:p>
            <a:r>
              <a:rPr lang="ru-RU" sz="1200" smtClean="0"/>
              <a:t>2027 (прогноз) – 96,33 </a:t>
            </a:r>
            <a:endParaRPr lang="ru-RU" sz="1200"/>
          </a:p>
        </p:txBody>
      </p:sp>
      <p:sp>
        <p:nvSpPr>
          <p:cNvPr id="61" name="TextBox 60"/>
          <p:cNvSpPr txBox="1"/>
          <p:nvPr/>
        </p:nvSpPr>
        <p:spPr>
          <a:xfrm>
            <a:off x="7934855" y="2389819"/>
            <a:ext cx="18806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smtClean="0"/>
              <a:t>2023 (факт) – 108,9</a:t>
            </a:r>
          </a:p>
          <a:p>
            <a:r>
              <a:rPr lang="ru-RU" sz="1200" smtClean="0"/>
              <a:t>2024 (оценка) – 109,0</a:t>
            </a:r>
          </a:p>
          <a:p>
            <a:r>
              <a:rPr lang="ru-RU" sz="1200" smtClean="0"/>
              <a:t>2025 (прогноз) – 106,0</a:t>
            </a:r>
          </a:p>
          <a:p>
            <a:r>
              <a:rPr lang="ru-RU" sz="1200" smtClean="0"/>
              <a:t>2026 (прогноз) – 105,0</a:t>
            </a:r>
          </a:p>
          <a:p>
            <a:r>
              <a:rPr lang="ru-RU" sz="1200" smtClean="0"/>
              <a:t>2027 (прогноз) – 105,0 </a:t>
            </a:r>
            <a:endParaRPr lang="ru-RU" sz="1200"/>
          </a:p>
        </p:txBody>
      </p:sp>
      <p:sp>
        <p:nvSpPr>
          <p:cNvPr id="62" name="TextBox 61"/>
          <p:cNvSpPr txBox="1"/>
          <p:nvPr/>
        </p:nvSpPr>
        <p:spPr>
          <a:xfrm>
            <a:off x="4230130" y="2383860"/>
            <a:ext cx="196560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smtClean="0"/>
              <a:t>2023 (факт) – 468,65</a:t>
            </a:r>
          </a:p>
          <a:p>
            <a:r>
              <a:rPr lang="ru-RU" sz="1200" smtClean="0"/>
              <a:t>2024 (оценка) – 502,04</a:t>
            </a:r>
          </a:p>
          <a:p>
            <a:r>
              <a:rPr lang="ru-RU" sz="1200" smtClean="0"/>
              <a:t>2025 (прогноз) – 530,80</a:t>
            </a:r>
          </a:p>
          <a:p>
            <a:r>
              <a:rPr lang="ru-RU" sz="1200" smtClean="0"/>
              <a:t>2026 (прогноз) – 563,00</a:t>
            </a:r>
          </a:p>
          <a:p>
            <a:r>
              <a:rPr lang="ru-RU" sz="1200" smtClean="0"/>
              <a:t>2027 (прогноз) – 594,08 </a:t>
            </a:r>
            <a:endParaRPr lang="ru-RU" sz="1200"/>
          </a:p>
        </p:txBody>
      </p:sp>
      <p:sp>
        <p:nvSpPr>
          <p:cNvPr id="63" name="TextBox 62"/>
          <p:cNvSpPr txBox="1"/>
          <p:nvPr/>
        </p:nvSpPr>
        <p:spPr>
          <a:xfrm>
            <a:off x="9594395" y="3964503"/>
            <a:ext cx="175240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smtClean="0"/>
              <a:t>2023 (факт) – 469,5</a:t>
            </a:r>
          </a:p>
          <a:p>
            <a:r>
              <a:rPr lang="ru-RU" sz="1200" smtClean="0"/>
              <a:t>2024 (оценка) – 480</a:t>
            </a:r>
          </a:p>
          <a:p>
            <a:r>
              <a:rPr lang="ru-RU" sz="1200" smtClean="0"/>
              <a:t>2025 (прогноз) – 337</a:t>
            </a:r>
          </a:p>
          <a:p>
            <a:r>
              <a:rPr lang="ru-RU" sz="1200" smtClean="0"/>
              <a:t>2026 (прогноз) – 363</a:t>
            </a:r>
          </a:p>
          <a:p>
            <a:r>
              <a:rPr lang="ru-RU" sz="1200" smtClean="0"/>
              <a:t>2027 (прогноз) – 399 </a:t>
            </a:r>
            <a:endParaRPr lang="ru-RU" sz="1200"/>
          </a:p>
        </p:txBody>
      </p:sp>
    </p:spTree>
    <p:extLst>
      <p:ext uri="{BB962C8B-B14F-4D97-AF65-F5344CB8AC3E}">
        <p14:creationId val="1257921869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z="2000" b="1" smtClean="0"/>
              <a:t>6</a:t>
            </a:fld>
            <a:endParaRPr lang="ru-RU" sz="2000" b="1"/>
          </a:p>
        </p:txBody>
      </p:sp>
      <p:sp>
        <p:nvSpPr>
          <p:cNvPr id="3" name="TextBox 2"/>
          <p:cNvSpPr txBox="1"/>
          <p:nvPr/>
        </p:nvSpPr>
        <p:spPr>
          <a:xfrm>
            <a:off x="4289493" y="269691"/>
            <a:ext cx="755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Рейтинг субъектов Российской Федерации по </a:t>
            </a:r>
            <a:r>
              <a:rPr lang="ru-RU">
                <a:solidFill>
                  <a:schemeClr val="accent1">
                    <a:lumMod val="75000"/>
                  </a:schemeClr>
                </a:solidFill>
              </a:rPr>
              <a:t>ДАЛЬНЕВОСТОЧНОМУ ФЕДЕРАЛЬНОМУ </a:t>
            </a: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ОКРУГУ</a:t>
            </a:r>
          </a:p>
          <a:p>
            <a:pPr algn="ctr"/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smtClean="0">
                <a:solidFill>
                  <a:schemeClr val="accent1">
                    <a:lumMod val="75000"/>
                  </a:schemeClr>
                </a:solidFill>
              </a:rPr>
              <a:t>по </a:t>
            </a: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уровню открытости бюджетных данных за 2023 </a:t>
            </a:r>
            <a:r>
              <a:rPr lang="ru-RU" b="1" smtClean="0">
                <a:solidFill>
                  <a:schemeClr val="accent1">
                    <a:lumMod val="75000"/>
                  </a:schemeClr>
                </a:solidFill>
              </a:rPr>
              <a:t>год, балл*</a:t>
            </a:r>
            <a:endParaRPr lang="ru-RU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55578"/>
            <a:ext cx="7096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>
                <a:solidFill>
                  <a:schemeClr val="bg1"/>
                </a:solidFill>
              </a:rPr>
              <a:t>БЮДЖЕТ ДЛЯ ГРАЖДАН 2025-2027 •РЕСПУБЛИКА БУРЯТИЯ</a:t>
            </a:r>
            <a:endParaRPr lang="ru-RU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67935" y="948599"/>
            <a:ext cx="9744548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/>
              <a:t>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2385" y="1084940"/>
            <a:ext cx="3078178" cy="2123658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sz="1400" smtClean="0">
                <a:solidFill>
                  <a:srgbClr val="000000"/>
                </a:solidFill>
              </a:rPr>
              <a:t>По </a:t>
            </a:r>
            <a:r>
              <a:rPr lang="ru-RU" sz="1400">
                <a:solidFill>
                  <a:srgbClr val="000000"/>
                </a:solidFill>
              </a:rPr>
              <a:t>итогам </a:t>
            </a:r>
            <a:r>
              <a:rPr lang="ru-RU" sz="1400" smtClean="0">
                <a:solidFill>
                  <a:srgbClr val="000000"/>
                </a:solidFill>
              </a:rPr>
              <a:t>2023 </a:t>
            </a:r>
            <a:r>
              <a:rPr lang="ru-RU" sz="1400">
                <a:solidFill>
                  <a:srgbClr val="000000"/>
                </a:solidFill>
              </a:rPr>
              <a:t>года в рейтинге субъектов РФ по открытости бюджетных данных </a:t>
            </a:r>
            <a:r>
              <a:rPr lang="ru-RU" sz="1400" b="1">
                <a:solidFill>
                  <a:schemeClr val="accent1">
                    <a:lumMod val="75000"/>
                  </a:schemeClr>
                </a:solidFill>
              </a:rPr>
              <a:t>Республика Бурятия</a:t>
            </a:r>
            <a:r>
              <a:rPr lang="ru-RU" sz="1400">
                <a:solidFill>
                  <a:srgbClr val="000000"/>
                </a:solidFill>
              </a:rPr>
              <a:t> вошла в группу с </a:t>
            </a:r>
            <a:r>
              <a:rPr lang="ru-RU" sz="1400" smtClean="0">
                <a:solidFill>
                  <a:srgbClr val="000000"/>
                </a:solidFill>
              </a:rPr>
              <a:t>очень высоким </a:t>
            </a:r>
            <a:r>
              <a:rPr lang="ru-RU" sz="1400">
                <a:solidFill>
                  <a:srgbClr val="000000"/>
                </a:solidFill>
              </a:rPr>
              <a:t>уровнем открытости бюджетных данных, заняв </a:t>
            </a:r>
            <a:r>
              <a:rPr lang="ru-RU" sz="2400" b="1" smtClean="0">
                <a:solidFill>
                  <a:srgbClr val="FF0000"/>
                </a:solidFill>
              </a:rPr>
              <a:t>37</a:t>
            </a:r>
            <a:r>
              <a:rPr lang="ru-RU" sz="1600" smtClean="0">
                <a:solidFill>
                  <a:srgbClr val="000000"/>
                </a:solidFill>
              </a:rPr>
              <a:t> </a:t>
            </a:r>
            <a:r>
              <a:rPr lang="ru-RU" sz="1400">
                <a:solidFill>
                  <a:srgbClr val="000000"/>
                </a:solidFill>
              </a:rPr>
              <a:t>место по России и </a:t>
            </a:r>
            <a:r>
              <a:rPr lang="ru-RU" sz="2400" b="1" smtClean="0">
                <a:solidFill>
                  <a:srgbClr val="FF0000"/>
                </a:solidFill>
              </a:rPr>
              <a:t>5</a:t>
            </a:r>
            <a:r>
              <a:rPr lang="ru-RU" sz="1400" smtClean="0">
                <a:solidFill>
                  <a:srgbClr val="000000"/>
                </a:solidFill>
              </a:rPr>
              <a:t> </a:t>
            </a:r>
            <a:r>
              <a:rPr lang="ru-RU" sz="1400">
                <a:solidFill>
                  <a:srgbClr val="000000"/>
                </a:solidFill>
              </a:rPr>
              <a:t>место в ДФО</a:t>
            </a:r>
            <a:r>
              <a:rPr lang="ru-RU" sz="1400" smtClean="0">
                <a:solidFill>
                  <a:srgbClr val="000000"/>
                </a:solidFill>
              </a:rPr>
              <a:t>.</a:t>
            </a:r>
            <a:endParaRPr lang="ru-RU" sz="1400">
              <a:solidFill>
                <a:srgbClr val="000000"/>
              </a:solidFill>
            </a:endParaRPr>
          </a:p>
        </p:txBody>
      </p:sp>
      <p:graphicFrame>
        <p:nvGraphicFramePr>
          <p:cNvPr id="49" name="Диаграмма 48"/>
          <p:cNvGraphicFramePr/>
          <p:nvPr>
            <p:extLst>
              <p:ext uri="{D42A27DB-BD31-4B8C-83A1-F6EECF244321}">
                <p14:modId val="2145277260"/>
              </p:ext>
            </p:extLst>
          </p:nvPr>
        </p:nvGraphicFramePr>
        <p:xfrm>
          <a:off x="3820563" y="1022329"/>
          <a:ext cx="8128000" cy="5418667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64" name="TextBox 63"/>
          <p:cNvSpPr txBox="1"/>
          <p:nvPr/>
        </p:nvSpPr>
        <p:spPr>
          <a:xfrm>
            <a:off x="742384" y="3326558"/>
            <a:ext cx="3078179" cy="2893100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/>
              <a:t>В 2024 году Республика Бурятия вошла в группу с </a:t>
            </a:r>
            <a:r>
              <a:rPr lang="ru-RU" sz="1400" b="1">
                <a:solidFill>
                  <a:schemeClr val="accent1">
                    <a:lumMod val="75000"/>
                  </a:schemeClr>
                </a:solidFill>
              </a:rPr>
              <a:t>«очень высоким уровнем открытости бюджетных данных» </a:t>
            </a:r>
          </a:p>
          <a:p>
            <a:r>
              <a:rPr lang="ru-RU" sz="1400"/>
              <a:t>по итогам </a:t>
            </a:r>
            <a:r>
              <a:rPr lang="ru-RU" sz="1400" smtClean="0"/>
              <a:t>завершенных </a:t>
            </a:r>
            <a:r>
              <a:rPr lang="ru-RU" sz="1400"/>
              <a:t>этапов: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/>
              <a:t>по разделу «Первоначально утвержденный бюджет» </a:t>
            </a:r>
            <a:endParaRPr lang="ru-RU" sz="140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smtClean="0"/>
              <a:t>по разделу «Годовой отчет об исполнении бюджета»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smtClean="0"/>
              <a:t>по </a:t>
            </a:r>
            <a:r>
              <a:rPr lang="ru-RU" sz="1400"/>
              <a:t>разделу «Публичные сведения о деятельности государственных учреждений». </a:t>
            </a:r>
            <a:endParaRPr lang="ru-RU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val="1180291150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z="2000" b="1" smtClean="0"/>
              <a:t>7</a:t>
            </a:fld>
            <a:endParaRPr lang="ru-RU" sz="2000" b="1"/>
          </a:p>
        </p:txBody>
      </p:sp>
      <p:sp>
        <p:nvSpPr>
          <p:cNvPr id="3" name="TextBox 2"/>
          <p:cNvSpPr txBox="1"/>
          <p:nvPr/>
        </p:nvSpPr>
        <p:spPr>
          <a:xfrm>
            <a:off x="2655937" y="191589"/>
            <a:ext cx="6488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smtClean="0">
                <a:solidFill>
                  <a:schemeClr val="accent1">
                    <a:lumMod val="75000"/>
                  </a:schemeClr>
                </a:solidFill>
              </a:rPr>
              <a:t>Основные направления НАЛОГОВОЙ ПОЛИТИКИ Республики Бурятия на 2025 - 2027 годы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455578"/>
            <a:ext cx="7096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>
                <a:solidFill>
                  <a:schemeClr val="bg1"/>
                </a:solidFill>
              </a:rPr>
              <a:t>БЮДЖЕТ ДЛЯ ГРАЖДАН 2025-2027 •РЕСПУБЛИКА БУРЯТИЯ</a:t>
            </a:r>
            <a:endParaRPr lang="ru-RU">
              <a:solidFill>
                <a:schemeClr val="bg1"/>
              </a:solidFill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val="1432480051"/>
              </p:ext>
            </p:extLst>
          </p:nvPr>
        </p:nvGraphicFramePr>
        <p:xfrm>
          <a:off x="-126747" y="271604"/>
          <a:ext cx="6880632" cy="6553305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  <p:graphicFrame>
        <p:nvGraphicFramePr>
          <p:cNvPr id="15" name="Схема 14"/>
          <p:cNvGraphicFramePr/>
          <p:nvPr>
            <p:extLst>
              <p:ext uri="{D42A27DB-BD31-4B8C-83A1-F6EECF244321}">
                <p14:modId val="1217472099"/>
              </p:ext>
            </p:extLst>
          </p:nvPr>
        </p:nvGraphicFramePr>
        <p:xfrm>
          <a:off x="5640310" y="1321806"/>
          <a:ext cx="7469110" cy="4617335"/>
        </p:xfrm>
        <a:graphic>
          <a:graphicData uri="http://schemas.openxmlformats.org/drawingml/2006/diagram">
            <dgm:relIds xmlns:dgm="http://schemas.openxmlformats.org/drawingml/2006/diagram" r:dm="rId8" r:lo="rId9" r:qs="rId10" r:cs="rId11"/>
          </a:graphicData>
        </a:graphic>
      </p:graphicFrame>
    </p:spTree>
    <p:extLst>
      <p:ext uri="{BB962C8B-B14F-4D97-AF65-F5344CB8AC3E}">
        <p14:creationId val="3532715132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z="2000" b="1" smtClean="0"/>
              <a:t>8</a:t>
            </a:fld>
            <a:endParaRPr lang="ru-RU" sz="2000" b="1"/>
          </a:p>
        </p:txBody>
      </p:sp>
      <p:sp>
        <p:nvSpPr>
          <p:cNvPr id="3" name="TextBox 2"/>
          <p:cNvSpPr txBox="1"/>
          <p:nvPr/>
        </p:nvSpPr>
        <p:spPr>
          <a:xfrm>
            <a:off x="2655937" y="191589"/>
            <a:ext cx="6488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smtClean="0">
                <a:solidFill>
                  <a:schemeClr val="accent1">
                    <a:lumMod val="75000"/>
                  </a:schemeClr>
                </a:solidFill>
              </a:rPr>
              <a:t>Основные направления БЮДЖЕТНОЙ ПОЛИТИКИ Республики Бурятия на 2025 - 2027 годы</a:t>
            </a: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*</a:t>
            </a:r>
            <a:endParaRPr lang="ru-RU" b="1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55578"/>
            <a:ext cx="7096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>
                <a:solidFill>
                  <a:schemeClr val="bg1"/>
                </a:solidFill>
              </a:rPr>
              <a:t>БЮДЖЕТ ДЛЯ ГРАЖДАН 2025-2027 •РЕСПУБЛИКА БУРЯТИЯ</a:t>
            </a:r>
            <a:endParaRPr lang="ru-RU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7774" y="5971039"/>
            <a:ext cx="516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900" smtClean="0"/>
              <a:t>* Полный текст основных направлений бюджетной политики содержится в распоряжении РБ от 12.09.2024 № 800-р</a:t>
            </a:r>
            <a:endParaRPr lang="ru-RU" sz="900"/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val="2704266843"/>
              </p:ext>
            </p:extLst>
          </p:nvPr>
        </p:nvGraphicFramePr>
        <p:xfrm>
          <a:off x="-853814" y="1055470"/>
          <a:ext cx="7290600" cy="4800363"/>
        </p:xfrm>
        <a:graphic>
          <a:graphicData uri="http://schemas.openxmlformats.org/drawingml/2006/diagram">
            <dgm:relIds xmlns:dgm="http://schemas.openxmlformats.org/drawingml/2006/diagram" r:dm="rId4" r:lo="rId5" r:qs="rId6" r:cs="rId7"/>
          </a:graphicData>
        </a:graphic>
      </p:graphicFrame>
      <p:graphicFrame>
        <p:nvGraphicFramePr>
          <p:cNvPr id="11" name="Схема 10"/>
          <p:cNvGraphicFramePr/>
          <p:nvPr>
            <p:extLst>
              <p:ext uri="{D42A27DB-BD31-4B8C-83A1-F6EECF244321}">
                <p14:modId val="181147147"/>
              </p:ext>
            </p:extLst>
          </p:nvPr>
        </p:nvGraphicFramePr>
        <p:xfrm>
          <a:off x="5200073" y="763316"/>
          <a:ext cx="6871855" cy="5466277"/>
        </p:xfrm>
        <a:graphic>
          <a:graphicData uri="http://schemas.openxmlformats.org/drawingml/2006/diagram">
            <dgm:relIds xmlns:dgm="http://schemas.openxmlformats.org/drawingml/2006/diagram" r:dm="rId9" r:lo="rId10" r:qs="rId11" r:cs="rId12"/>
          </a:graphicData>
        </a:graphic>
      </p:graphicFrame>
    </p:spTree>
    <p:extLst>
      <p:ext uri="{BB962C8B-B14F-4D97-AF65-F5344CB8AC3E}">
        <p14:creationId val="1325942258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C8E-6A47-42BC-AD35-66056309CB86}" type="slidenum">
              <a:rPr lang="ru-RU" sz="2000" b="1" smtClean="0"/>
              <a:t>9</a:t>
            </a:fld>
            <a:endParaRPr lang="ru-RU" sz="2000" b="1"/>
          </a:p>
        </p:txBody>
      </p:sp>
      <p:sp>
        <p:nvSpPr>
          <p:cNvPr id="3" name="TextBox 2"/>
          <p:cNvSpPr txBox="1"/>
          <p:nvPr/>
        </p:nvSpPr>
        <p:spPr>
          <a:xfrm>
            <a:off x="2103104" y="296092"/>
            <a:ext cx="68483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smtClean="0">
                <a:solidFill>
                  <a:schemeClr val="accent1">
                    <a:lumMod val="75000"/>
                  </a:schemeClr>
                </a:solidFill>
              </a:rPr>
              <a:t>Основные характеристики республиканского бюджета</a:t>
            </a:r>
          </a:p>
          <a:p>
            <a:pPr algn="ctr"/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Республики Бурятия на 2023 - 2027 годы</a:t>
            </a:r>
            <a:endParaRPr lang="ru-RU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55578"/>
            <a:ext cx="7096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>
                <a:solidFill>
                  <a:schemeClr val="bg1"/>
                </a:solidFill>
              </a:rPr>
              <a:t>БЮДЖЕТ ДЛЯ ГРАЖДАН 2025-2027 •РЕСПУБЛИКА БУРЯТИЯ</a:t>
            </a:r>
            <a:endParaRPr lang="ru-RU">
              <a:solidFill>
                <a:schemeClr val="bg1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687978" y="1363555"/>
            <a:ext cx="10903131" cy="1741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Блок-схема: узел 15"/>
          <p:cNvSpPr/>
          <p:nvPr/>
        </p:nvSpPr>
        <p:spPr>
          <a:xfrm>
            <a:off x="10424160" y="963402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10419815" y="1067553"/>
            <a:ext cx="79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2027</a:t>
            </a:r>
          </a:p>
          <a:p>
            <a:pPr algn="ctr"/>
            <a:r>
              <a:rPr lang="ru-RU" sz="1400" b="1" smtClean="0"/>
              <a:t>ЗАКОН</a:t>
            </a:r>
            <a:endParaRPr lang="ru-RU" sz="1400" b="1"/>
          </a:p>
        </p:txBody>
      </p:sp>
      <p:sp>
        <p:nvSpPr>
          <p:cNvPr id="51" name="Блок-схема: узел 50"/>
          <p:cNvSpPr/>
          <p:nvPr/>
        </p:nvSpPr>
        <p:spPr>
          <a:xfrm>
            <a:off x="8893174" y="963402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2" name="Блок-схема: узел 51"/>
          <p:cNvSpPr/>
          <p:nvPr/>
        </p:nvSpPr>
        <p:spPr>
          <a:xfrm>
            <a:off x="7380466" y="963402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3" name="Блок-схема: узел 52"/>
          <p:cNvSpPr/>
          <p:nvPr/>
        </p:nvSpPr>
        <p:spPr>
          <a:xfrm>
            <a:off x="5868868" y="971057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5" name="Блок-схема: узел 54"/>
          <p:cNvSpPr/>
          <p:nvPr/>
        </p:nvSpPr>
        <p:spPr>
          <a:xfrm>
            <a:off x="4355050" y="963402"/>
            <a:ext cx="788323" cy="7489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entury Gothic" panose="020f0302020204030204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8888829" y="1058844"/>
            <a:ext cx="79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2026</a:t>
            </a:r>
          </a:p>
          <a:p>
            <a:pPr algn="ctr"/>
            <a:r>
              <a:rPr lang="ru-RU" sz="1400" b="1" smtClean="0"/>
              <a:t>ЗАКОН</a:t>
            </a:r>
            <a:endParaRPr lang="ru-RU" sz="1400" b="1"/>
          </a:p>
        </p:txBody>
      </p:sp>
      <p:sp>
        <p:nvSpPr>
          <p:cNvPr id="57" name="TextBox 56"/>
          <p:cNvSpPr txBox="1"/>
          <p:nvPr/>
        </p:nvSpPr>
        <p:spPr>
          <a:xfrm>
            <a:off x="7394399" y="1058844"/>
            <a:ext cx="79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2025</a:t>
            </a:r>
          </a:p>
          <a:p>
            <a:pPr algn="ctr"/>
            <a:r>
              <a:rPr lang="ru-RU" sz="1400" b="1" smtClean="0"/>
              <a:t>ЗАКОН	</a:t>
            </a:r>
            <a:endParaRPr lang="ru-RU" sz="1400" b="1"/>
          </a:p>
        </p:txBody>
      </p:sp>
      <p:sp>
        <p:nvSpPr>
          <p:cNvPr id="64" name="TextBox 63"/>
          <p:cNvSpPr txBox="1"/>
          <p:nvPr/>
        </p:nvSpPr>
        <p:spPr>
          <a:xfrm>
            <a:off x="5936210" y="1058844"/>
            <a:ext cx="6944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2024</a:t>
            </a:r>
          </a:p>
          <a:p>
            <a:pPr algn="ctr"/>
            <a:r>
              <a:rPr lang="ru-RU" sz="1400" b="1" smtClean="0"/>
              <a:t>план*</a:t>
            </a:r>
            <a:endParaRPr lang="ru-RU" sz="1400" b="1"/>
          </a:p>
        </p:txBody>
      </p:sp>
      <p:sp>
        <p:nvSpPr>
          <p:cNvPr id="65" name="TextBox 64"/>
          <p:cNvSpPr txBox="1"/>
          <p:nvPr/>
        </p:nvSpPr>
        <p:spPr>
          <a:xfrm>
            <a:off x="4409539" y="1067553"/>
            <a:ext cx="676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smtClean="0"/>
              <a:t>2023</a:t>
            </a:r>
          </a:p>
          <a:p>
            <a:pPr algn="ctr"/>
            <a:r>
              <a:rPr lang="ru-RU" sz="1400" b="1" smtClean="0"/>
              <a:t>факт</a:t>
            </a:r>
            <a:endParaRPr lang="ru-RU" sz="1400" b="1"/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val="2215593052"/>
              </p:ext>
            </p:extLst>
          </p:nvPr>
        </p:nvGraphicFramePr>
        <p:xfrm>
          <a:off x="596538" y="1747621"/>
          <a:ext cx="11086010" cy="40014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291838"/>
                <a:gridCol w="1602377"/>
                <a:gridCol w="1515292"/>
                <a:gridCol w="1602377"/>
                <a:gridCol w="1480457"/>
                <a:gridCol w="1593669"/>
              </a:tblGrid>
              <a:tr h="553989">
                <a:tc>
                  <a:txBody>
                    <a:bodyPr vert="horz" wrap="square"/>
                    <a:lstStyle/>
                    <a:p>
                      <a:r>
                        <a:rPr lang="ru-RU" sz="1600" smtClean="0"/>
                        <a:t>ДОХОДЫ</a:t>
                      </a:r>
                      <a:endParaRPr lang="ru-RU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>
                      <a:noFill/>
                    </a:lnR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120 754,0</a:t>
                      </a:r>
                      <a:endParaRPr lang="ru-RU"/>
                    </a:p>
                  </a:txBody>
                  <a:tcPr>
                    <a:lnL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113 162,1</a:t>
                      </a:r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111 265,1</a:t>
                      </a:r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111 818,6</a:t>
                      </a:r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b="1" smtClean="0"/>
                        <a:t>114 860,3</a:t>
                      </a:r>
                      <a:endParaRPr lang="ru-RU" b="1"/>
                    </a:p>
                  </a:txBody>
                  <a:tcPr>
                    <a:lnB w="12700" cmpd="sng">
                      <a:noFill/>
                    </a:lnB>
                  </a:tcPr>
                </a:tc>
              </a:tr>
              <a:tr h="553989">
                <a:tc>
                  <a:txBody>
                    <a:bodyPr vert="horz" wrap="square"/>
                    <a:lstStyle/>
                    <a:p>
                      <a:r>
                        <a:rPr lang="ru-RU" sz="1200" smtClean="0"/>
                        <a:t>НАЛОГОВЫЕ И</a:t>
                      </a:r>
                      <a:r>
                        <a:rPr lang="ru-RU" sz="1200" baseline="0" smtClean="0"/>
                        <a:t> НЕНАЛОГОВЫЕ ДОХОДЫ</a:t>
                      </a:r>
                      <a:endParaRPr lang="ru-RU" sz="120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49 963,5</a:t>
                      </a:r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46 797,5</a:t>
                      </a:r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48 134,2</a:t>
                      </a:r>
                      <a:endParaRPr lang="ru-RU"/>
                    </a:p>
                  </a:txBody>
                  <a:tcPr>
                    <a:lnR>
                      <a:noFill/>
                    </a:lnR>
                    <a:lnT w="12700" cmpd="sng">
                      <a:noFill/>
                    </a:lnT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51 644,0</a:t>
                      </a:r>
                      <a:endParaRPr lang="ru-RU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53 461,4</a:t>
                      </a:r>
                      <a:endParaRPr lang="ru-RU"/>
                    </a:p>
                  </a:txBody>
                  <a:tcPr>
                    <a:lnL>
                      <a:noFill/>
                    </a:lnL>
                    <a:lnT w="12700" cmpd="sng">
                      <a:noFill/>
                    </a:lnT>
                  </a:tcPr>
                </a:tc>
              </a:tr>
              <a:tr h="627224">
                <a:tc>
                  <a:txBody>
                    <a:bodyPr vert="horz" wrap="square"/>
                    <a:lstStyle/>
                    <a:p>
                      <a:r>
                        <a:rPr lang="ru-RU" sz="1200" smtClean="0"/>
                        <a:t>БЕЗВОЗМЕЗДНЫЕ ПОСТУПЛЕНИЯ</a:t>
                      </a:r>
                      <a:endParaRPr lang="ru-RU" sz="12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70 790,5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66 364,5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63 130,9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>
                          <a:solidFill>
                            <a:schemeClr val="tx1"/>
                          </a:solidFill>
                        </a:rPr>
                        <a:t>60 174,5</a:t>
                      </a:r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61 398,9</a:t>
                      </a:r>
                      <a:endParaRPr lang="ru-RU"/>
                    </a:p>
                  </a:txBody>
                  <a:tcPr/>
                </a:tc>
              </a:tr>
              <a:tr h="553989">
                <a:tc>
                  <a:txBody>
                    <a:bodyPr vert="horz" wrap="square"/>
                    <a:lstStyle/>
                    <a:p>
                      <a:r>
                        <a:rPr lang="ru-RU" sz="1600" b="1" smtClean="0"/>
                        <a:t>РАСХОДЫ</a:t>
                      </a:r>
                      <a:endParaRPr lang="ru-RU" sz="1600" b="1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b="1" smtClean="0"/>
                        <a:t>128 827,6</a:t>
                      </a:r>
                      <a:endParaRPr lang="ru-RU" b="1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b="1" smtClean="0"/>
                        <a:t>119</a:t>
                      </a:r>
                      <a:r>
                        <a:rPr lang="ru-RU" b="1" baseline="0" smtClean="0"/>
                        <a:t> 446,7</a:t>
                      </a:r>
                      <a:endParaRPr lang="ru-RU" b="1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b="1" smtClean="0"/>
                        <a:t>117 261,2</a:t>
                      </a:r>
                      <a:endParaRPr lang="ru-RU" b="1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b="1" smtClean="0"/>
                        <a:t>111 797,2</a:t>
                      </a:r>
                      <a:endParaRPr lang="ru-RU" b="1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b="1" smtClean="0"/>
                        <a:t>114 838,9</a:t>
                      </a:r>
                      <a:endParaRPr lang="ru-RU" b="1"/>
                    </a:p>
                  </a:txBody>
                  <a:tcPr/>
                </a:tc>
              </a:tr>
              <a:tr h="567488">
                <a:tc>
                  <a:txBody>
                    <a:bodyPr vert="horz" wrap="square"/>
                    <a:lstStyle/>
                    <a:p>
                      <a:r>
                        <a:rPr lang="ru-RU" sz="1600" smtClean="0"/>
                        <a:t>УСЛОВНО</a:t>
                      </a:r>
                      <a:r>
                        <a:rPr lang="ru-RU" sz="1600" baseline="0" smtClean="0"/>
                        <a:t> </a:t>
                      </a:r>
                      <a:r>
                        <a:rPr lang="ru-RU" sz="1600" b="0" baseline="0" smtClean="0">
                          <a:solidFill>
                            <a:schemeClr val="tx1"/>
                          </a:solidFill>
                        </a:rPr>
                        <a:t>УТВЕРЖДЕННЫЕ </a:t>
                      </a:r>
                      <a:r>
                        <a:rPr lang="ru-RU" sz="1600" baseline="0" smtClean="0"/>
                        <a:t>РАСХОДЫ**</a:t>
                      </a:r>
                      <a:endParaRPr lang="ru-RU" sz="16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-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-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-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1 920,0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3</a:t>
                      </a:r>
                      <a:r>
                        <a:rPr lang="ru-RU" baseline="0" smtClean="0"/>
                        <a:t> 930,0</a:t>
                      </a:r>
                      <a:endParaRPr lang="ru-RU"/>
                    </a:p>
                  </a:txBody>
                  <a:tcPr/>
                </a:tc>
              </a:tr>
              <a:tr h="553989"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6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ДЕФИЦИТ (-)</a:t>
                      </a:r>
                      <a:endParaRPr lang="ru-RU" sz="16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-8073,6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>
                          <a:solidFill>
                            <a:schemeClr val="tx1"/>
                          </a:solidFill>
                        </a:rPr>
                        <a:t>-6 284,6</a:t>
                      </a:r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>
                          <a:solidFill>
                            <a:schemeClr val="tx1"/>
                          </a:solidFill>
                        </a:rPr>
                        <a:t>-5</a:t>
                      </a:r>
                      <a:r>
                        <a:rPr lang="ru-RU" baseline="0" smtClean="0">
                          <a:solidFill>
                            <a:schemeClr val="tx1"/>
                          </a:solidFill>
                        </a:rPr>
                        <a:t> 996,0</a:t>
                      </a:r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21,4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21,4</a:t>
                      </a:r>
                      <a:endParaRPr lang="ru-RU"/>
                    </a:p>
                  </a:txBody>
                  <a:tcPr/>
                </a:tc>
              </a:tr>
              <a:tr h="567488"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smtClean="0"/>
                        <a:t>ВЕРХНИЙ ПРЕДЕЛ ГОСУДАРСТВЕННОГО</a:t>
                      </a:r>
                      <a:r>
                        <a:rPr lang="ru-RU" sz="1600" baseline="0" smtClean="0"/>
                        <a:t> ДОЛГА</a:t>
                      </a:r>
                      <a:endParaRPr lang="ru-RU" sz="16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34 997,8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>
                          <a:solidFill>
                            <a:schemeClr val="tx1"/>
                          </a:solidFill>
                        </a:rPr>
                        <a:t>37 939,6</a:t>
                      </a:r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43 119,0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41 743,5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mtClean="0"/>
                        <a:t>39 929,2</a:t>
                      </a:r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0" name="Прямоугольник 39"/>
          <p:cNvSpPr/>
          <p:nvPr/>
        </p:nvSpPr>
        <p:spPr>
          <a:xfrm>
            <a:off x="533400" y="5732399"/>
            <a:ext cx="11335693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900" smtClean="0"/>
              <a:t>* В соответствии с Законом Республики Бурятия от 21.12.2023 № </a:t>
            </a:r>
            <a:r>
              <a:rPr lang="en-US" sz="900" smtClean="0"/>
              <a:t>272-VII</a:t>
            </a:r>
            <a:r>
              <a:rPr lang="ru-RU" sz="900"/>
              <a:t> «О республиканском бюджете на 2024 год и на плановый период 2025 и 2026 годов</a:t>
            </a:r>
            <a:r>
              <a:rPr lang="ru-RU" sz="900" smtClean="0"/>
              <a:t>» (с учетом изменений, внесенных Законом Республики Бурятия </a:t>
            </a:r>
            <a:r>
              <a:rPr lang="ru-RU" sz="900"/>
              <a:t>от 19.12.2024 </a:t>
            </a:r>
            <a:r>
              <a:rPr lang="ru-RU" sz="900" smtClean="0"/>
              <a:t>№ 841-</a:t>
            </a:r>
            <a:r>
              <a:rPr lang="en-US" sz="900"/>
              <a:t>VII</a:t>
            </a:r>
            <a:r>
              <a:rPr lang="ru-RU" sz="900" smtClean="0"/>
              <a:t>)</a:t>
            </a:r>
          </a:p>
          <a:p>
            <a:r>
              <a:rPr lang="ru-RU" sz="900" smtClean="0"/>
              <a:t>** Часть 5 статьи 184.1. Бюджетного кодекса Российской Федерации: Под условно утверждаемыми(утвержденными) расходами понимаются не распределенные в плановом периоде в соответствии с классификацией расходов бюджетов бюджетные ассигнования</a:t>
            </a:r>
            <a:endParaRPr lang="ru-RU" sz="900"/>
          </a:p>
        </p:txBody>
      </p:sp>
      <p:sp>
        <p:nvSpPr>
          <p:cNvPr id="43" name="TextBox 42"/>
          <p:cNvSpPr txBox="1"/>
          <p:nvPr/>
        </p:nvSpPr>
        <p:spPr>
          <a:xfrm>
            <a:off x="10401379" y="690005"/>
            <a:ext cx="11897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smtClean="0"/>
              <a:t>МЛН РУБЛЕЙ</a:t>
            </a:r>
            <a:endParaRPr lang="ru-RU" sz="1200"/>
          </a:p>
        </p:txBody>
      </p:sp>
    </p:spTree>
    <p:extLst>
      <p:ext uri="{BB962C8B-B14F-4D97-AF65-F5344CB8AC3E}">
        <p14:creationId val="2492848189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6.0.36"/>
  <p:tag name="AS_OS" val="Microsoft Windows NT 10.0.20348.0"/>
  <p:tag name="AS_RELEASE_DATE" val="2024.11.14"/>
  <p:tag name="AS_TITLE" val="Aspose.Slides for .NET6"/>
  <p:tag name="AS_VERSION" val="24.11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r="http://schemas.openxmlformats.org/officeDocument/2006/relationships"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entury Gothic">
      <a:majorFont>
        <a:latin typeface="Century Gothic" panose="020f0302020204030204"/>
        <a:ea typeface="Century Gothic" panose="020f0302020204030204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Century Gothic" panose="020f0302020204030204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Calibri Light" panose="020f0302020204030204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 panose="020f0502020204030204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252</Paragraphs>
  <Slides>15</Slides>
  <Notes>5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baseType="lpstr" size="21">
      <vt:lpstr>Arial</vt:lpstr>
      <vt:lpstr>Calibri</vt:lpstr>
      <vt:lpstr>Century Gothic</vt:lpstr>
      <vt:lpstr>Calibri Light</vt:lpstr>
      <vt:lpstr>Wingdings</vt:lpstr>
      <vt:lpstr>Office Theme</vt:lpstr>
      <vt:lpstr>БЮДЖЕТ ДЛЯ ГРАЖДАН2025-2027</vt:lpstr>
      <vt:lpstr>Уважаемые жители Республики Бурятия!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Объем налоговых льгот, установленных региональным законодательством Республики Бурятия</vt:lpstr>
      <vt:lpstr>PowerPoint Presentation</vt:lpstr>
    </vt:vector>
  </TitlesOfParts>
  <LinksUpToDate>0</LinksUpToDate>
  <SharedDoc>0</SharedDoc>
  <HyperlinksChanged>0</HyperlinksChanged>
  <Application>Aspose.Slides for .NET</Application>
  <AppVersion>24.1100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2025-01-13T22:26:13.400</cp:lastPrinted>
  <dcterms:created xsi:type="dcterms:W3CDTF">2025-01-14T06:26:13Z</dcterms:created>
  <dcterms:modified xsi:type="dcterms:W3CDTF">2025-01-14T06:26:17Z</dcterms:modified>
</cp:coreProperties>
</file>